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87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hs.gov/hipaa/for-professionals/index.html" TargetMode="External"/><Relationship Id="rId3" Type="http://schemas.openxmlformats.org/officeDocument/2006/relationships/hyperlink" Target="https://reactjs.org/" TargetMode="External"/><Relationship Id="rId7" Type="http://schemas.openxmlformats.org/officeDocument/2006/relationships/hyperlink" Target="https://platform.openai.com/docs/guides/speech-to-text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platform.openai.com/docs/guides/vision" TargetMode="External"/><Relationship Id="rId5" Type="http://schemas.openxmlformats.org/officeDocument/2006/relationships/hyperlink" Target="https://mui.com/" TargetMode="External"/><Relationship Id="rId4" Type="http://schemas.openxmlformats.org/officeDocument/2006/relationships/hyperlink" Target="https://www.mongodb.com/docs/" TargetMode="External"/><Relationship Id="rId9" Type="http://schemas.openxmlformats.org/officeDocument/2006/relationships/hyperlink" Target="https://www.who-umc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 0"/>
          <p:cNvSpPr txBox="1"/>
          <p:nvPr/>
        </p:nvSpPr>
        <p:spPr>
          <a:xfrm>
            <a:off x="6280189" y="1685211"/>
            <a:ext cx="755642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SafeMed ADR - GDP-I Final Presentation</a:t>
            </a:r>
          </a:p>
        </p:txBody>
      </p:sp>
      <p:sp>
        <p:nvSpPr>
          <p:cNvPr id="202" name="Text 1"/>
          <p:cNvSpPr txBox="1"/>
          <p:nvPr/>
        </p:nvSpPr>
        <p:spPr>
          <a:xfrm>
            <a:off x="6280189" y="3442930"/>
            <a:ext cx="519683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AI-Powered Adverse Drug Reaction Reporting System</a:t>
            </a:r>
          </a:p>
        </p:txBody>
      </p:sp>
      <p:sp>
        <p:nvSpPr>
          <p:cNvPr id="203" name="Text 3"/>
          <p:cNvSpPr txBox="1"/>
          <p:nvPr/>
        </p:nvSpPr>
        <p:spPr>
          <a:xfrm>
            <a:off x="6280189" y="4679036"/>
            <a:ext cx="140487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Presented by: </a:t>
            </a:r>
          </a:p>
        </p:txBody>
      </p:sp>
      <p:sp>
        <p:nvSpPr>
          <p:cNvPr id="204" name="Text 4"/>
          <p:cNvSpPr txBox="1"/>
          <p:nvPr/>
        </p:nvSpPr>
        <p:spPr>
          <a:xfrm>
            <a:off x="6280189" y="5297091"/>
            <a:ext cx="216798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Imadeddin Ouahidi</a:t>
            </a:r>
          </a:p>
        </p:txBody>
      </p:sp>
      <p:sp>
        <p:nvSpPr>
          <p:cNvPr id="205" name="Text 5"/>
          <p:cNvSpPr txBox="1"/>
          <p:nvPr/>
        </p:nvSpPr>
        <p:spPr>
          <a:xfrm>
            <a:off x="6280189" y="5739288"/>
            <a:ext cx="1904431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Lohitha Vodnala</a:t>
            </a:r>
          </a:p>
        </p:txBody>
      </p:sp>
      <p:sp>
        <p:nvSpPr>
          <p:cNvPr id="206" name="Text 6"/>
          <p:cNvSpPr txBox="1"/>
          <p:nvPr/>
        </p:nvSpPr>
        <p:spPr>
          <a:xfrm>
            <a:off x="6280189" y="6181487"/>
            <a:ext cx="240791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Anji Reddy Modugula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 0"/>
          <p:cNvSpPr txBox="1"/>
          <p:nvPr/>
        </p:nvSpPr>
        <p:spPr>
          <a:xfrm>
            <a:off x="471248" y="370284"/>
            <a:ext cx="3023264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800" b="1" dirty="0"/>
              <a:t>System Architecture</a:t>
            </a:r>
          </a:p>
        </p:txBody>
      </p:sp>
      <p:pic>
        <p:nvPicPr>
          <p:cNvPr id="439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18" y="1060490"/>
            <a:ext cx="6801446" cy="6801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 0"/>
          <p:cNvSpPr txBox="1"/>
          <p:nvPr/>
        </p:nvSpPr>
        <p:spPr>
          <a:xfrm>
            <a:off x="581263" y="456604"/>
            <a:ext cx="6732612" cy="5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000"/>
              </a:lnSpc>
              <a:defRPr sz="3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4000" b="1" dirty="0"/>
              <a:t>Design Patterns &amp; Technologies</a:t>
            </a:r>
          </a:p>
        </p:txBody>
      </p:sp>
      <p:sp>
        <p:nvSpPr>
          <p:cNvPr id="442" name="Text 1"/>
          <p:cNvSpPr txBox="1"/>
          <p:nvPr/>
        </p:nvSpPr>
        <p:spPr>
          <a:xfrm>
            <a:off x="581262" y="1130440"/>
            <a:ext cx="13680838" cy="516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20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 dirty="0"/>
              <a:t>The SafeMed ADR system leverages established design patterns to ensure robustness, scalability, and maintainability across its architecture.</a:t>
            </a:r>
          </a:p>
        </p:txBody>
      </p:sp>
      <p:sp>
        <p:nvSpPr>
          <p:cNvPr id="443" name="Text 2"/>
          <p:cNvSpPr txBox="1"/>
          <p:nvPr/>
        </p:nvSpPr>
        <p:spPr>
          <a:xfrm>
            <a:off x="581262" y="1822370"/>
            <a:ext cx="5871800" cy="31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400" b="1" dirty="0"/>
              <a:t>Design Pattern: MVC (Model-View-Controller)</a:t>
            </a:r>
          </a:p>
        </p:txBody>
      </p:sp>
      <p:pic>
        <p:nvPicPr>
          <p:cNvPr id="44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63" y="2382797"/>
            <a:ext cx="830342" cy="1222535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Text 3"/>
          <p:cNvSpPr txBox="1"/>
          <p:nvPr/>
        </p:nvSpPr>
        <p:spPr>
          <a:xfrm>
            <a:off x="1577577" y="2548770"/>
            <a:ext cx="692497" cy="26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 b="1" dirty="0"/>
              <a:t>Model</a:t>
            </a:r>
          </a:p>
        </p:txBody>
      </p:sp>
      <p:sp>
        <p:nvSpPr>
          <p:cNvPr id="446" name="Text 4"/>
          <p:cNvSpPr txBox="1"/>
          <p:nvPr/>
        </p:nvSpPr>
        <p:spPr>
          <a:xfrm>
            <a:off x="1577578" y="2907863"/>
            <a:ext cx="12471559" cy="516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Defines the data structure and core business logic. Implemented with MongoDB and Mongoose, encompassing schemas for User, Medicine, ReportSideEffect, and SymptomProgression.</a:t>
            </a:r>
          </a:p>
        </p:txBody>
      </p:sp>
      <p:pic>
        <p:nvPicPr>
          <p:cNvPr id="447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3" y="3605331"/>
            <a:ext cx="830342" cy="1222535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Text 5"/>
          <p:cNvSpPr txBox="1"/>
          <p:nvPr/>
        </p:nvSpPr>
        <p:spPr>
          <a:xfrm>
            <a:off x="1577577" y="3771305"/>
            <a:ext cx="1075615" cy="26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 b="1" dirty="0"/>
              <a:t>Controller</a:t>
            </a:r>
          </a:p>
        </p:txBody>
      </p:sp>
      <p:sp>
        <p:nvSpPr>
          <p:cNvPr id="449" name="Text 6"/>
          <p:cNvSpPr txBox="1"/>
          <p:nvPr/>
        </p:nvSpPr>
        <p:spPr>
          <a:xfrm>
            <a:off x="1577578" y="4130397"/>
            <a:ext cx="12471559" cy="516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Manages user input, orchestrates interactions between the Model and View. Includes dedicated controllers for authentication, report management, medicine data, AI report processing, and severity analysis.</a:t>
            </a:r>
          </a:p>
        </p:txBody>
      </p:sp>
      <p:pic>
        <p:nvPicPr>
          <p:cNvPr id="450" name="Image 2" descr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3" y="4827865"/>
            <a:ext cx="830342" cy="1222535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Text 7"/>
          <p:cNvSpPr txBox="1"/>
          <p:nvPr/>
        </p:nvSpPr>
        <p:spPr>
          <a:xfrm>
            <a:off x="1577577" y="4993837"/>
            <a:ext cx="535403" cy="26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 b="1" dirty="0"/>
              <a:t>View</a:t>
            </a:r>
          </a:p>
        </p:txBody>
      </p:sp>
      <p:sp>
        <p:nvSpPr>
          <p:cNvPr id="452" name="Text 8"/>
          <p:cNvSpPr txBox="1"/>
          <p:nvPr/>
        </p:nvSpPr>
        <p:spPr>
          <a:xfrm>
            <a:off x="1577578" y="5352931"/>
            <a:ext cx="12471559" cy="516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0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Presents data to the user through a rich interface. Developed using React Components, featuring pages for Login, Registration, Dashboard, and various report submission forms.</a:t>
            </a:r>
          </a:p>
        </p:txBody>
      </p:sp>
      <p:sp>
        <p:nvSpPr>
          <p:cNvPr id="453" name="Text 9"/>
          <p:cNvSpPr txBox="1"/>
          <p:nvPr/>
        </p:nvSpPr>
        <p:spPr>
          <a:xfrm>
            <a:off x="581263" y="6299477"/>
            <a:ext cx="2410916" cy="31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9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400" dirty="0"/>
              <a:t>Additional Patterns</a:t>
            </a:r>
          </a:p>
        </p:txBody>
      </p:sp>
      <p:sp>
        <p:nvSpPr>
          <p:cNvPr id="454" name="Text 10"/>
          <p:cNvSpPr txBox="1"/>
          <p:nvPr/>
        </p:nvSpPr>
        <p:spPr>
          <a:xfrm>
            <a:off x="581262" y="6859905"/>
            <a:ext cx="10738517" cy="26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000"/>
              </a:lnSpc>
              <a:buSzPct val="100000"/>
              <a:buChar char="•"/>
              <a:defRPr sz="13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rPr sz="2000"/>
              <a:t>Repository Pattern</a:t>
            </a:r>
            <a:r>
              <a:rPr sz="2000" b="0"/>
              <a:t>: Abstracts data access logic, promoting clean separation from business services.</a:t>
            </a:r>
          </a:p>
        </p:txBody>
      </p:sp>
      <p:sp>
        <p:nvSpPr>
          <p:cNvPr id="455" name="Text 11"/>
          <p:cNvSpPr txBox="1"/>
          <p:nvPr/>
        </p:nvSpPr>
        <p:spPr>
          <a:xfrm>
            <a:off x="581262" y="7183755"/>
            <a:ext cx="10411505" cy="26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000"/>
              </a:lnSpc>
              <a:buSzPct val="100000"/>
              <a:buChar char="•"/>
              <a:defRPr sz="13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rPr sz="2000"/>
              <a:t>Service Layer Pattern</a:t>
            </a:r>
            <a:r>
              <a:rPr sz="2000" b="0"/>
              <a:t>: Encapsulates complex business logic, ensuring modularity and reusability.</a:t>
            </a:r>
          </a:p>
        </p:txBody>
      </p:sp>
      <p:sp>
        <p:nvSpPr>
          <p:cNvPr id="456" name="Text 12"/>
          <p:cNvSpPr txBox="1"/>
          <p:nvPr/>
        </p:nvSpPr>
        <p:spPr>
          <a:xfrm>
            <a:off x="581262" y="7507605"/>
            <a:ext cx="11972829" cy="26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000"/>
              </a:lnSpc>
              <a:buSzPct val="100000"/>
              <a:buChar char="•"/>
              <a:defRPr sz="13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rPr sz="2000"/>
              <a:t>Middleware Pattern</a:t>
            </a:r>
            <a:r>
              <a:rPr sz="2000" b="0"/>
              <a:t>: Handles cross-cutting concerns like authentication, logging, and error handling efficiently.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 0"/>
          <p:cNvSpPr txBox="1"/>
          <p:nvPr/>
        </p:nvSpPr>
        <p:spPr>
          <a:xfrm>
            <a:off x="793790" y="1734859"/>
            <a:ext cx="5992025" cy="67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b="1" dirty="0"/>
              <a:t>Platforms &amp; Technologies</a:t>
            </a:r>
          </a:p>
        </p:txBody>
      </p:sp>
      <p:sp>
        <p:nvSpPr>
          <p:cNvPr id="459" name="Shape 2"/>
          <p:cNvSpPr/>
          <p:nvPr/>
        </p:nvSpPr>
        <p:spPr>
          <a:xfrm>
            <a:off x="793790" y="3515319"/>
            <a:ext cx="13042821" cy="2979422"/>
          </a:xfrm>
          <a:prstGeom prst="roundRect">
            <a:avLst>
              <a:gd name="adj" fmla="val 1142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460" name="Shape 3"/>
          <p:cNvSpPr/>
          <p:nvPr/>
        </p:nvSpPr>
        <p:spPr>
          <a:xfrm>
            <a:off x="801410" y="3522940"/>
            <a:ext cx="13027582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461" name="Text 4"/>
          <p:cNvSpPr txBox="1"/>
          <p:nvPr/>
        </p:nvSpPr>
        <p:spPr>
          <a:xfrm>
            <a:off x="1028223" y="3666649"/>
            <a:ext cx="961802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Frontend</a:t>
            </a:r>
          </a:p>
        </p:txBody>
      </p:sp>
      <p:sp>
        <p:nvSpPr>
          <p:cNvPr id="462" name="Text 5"/>
          <p:cNvSpPr txBox="1"/>
          <p:nvPr/>
        </p:nvSpPr>
        <p:spPr>
          <a:xfrm>
            <a:off x="7545823" y="3666649"/>
            <a:ext cx="6056353" cy="696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React, React- native, Material-UI (MUI), Axios, React Router</a:t>
            </a:r>
          </a:p>
        </p:txBody>
      </p:sp>
      <p:sp>
        <p:nvSpPr>
          <p:cNvPr id="463" name="Shape 6"/>
          <p:cNvSpPr/>
          <p:nvPr/>
        </p:nvSpPr>
        <p:spPr>
          <a:xfrm>
            <a:off x="801410" y="4536161"/>
            <a:ext cx="13027582" cy="650320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464" name="Text 7"/>
          <p:cNvSpPr txBox="1"/>
          <p:nvPr/>
        </p:nvSpPr>
        <p:spPr>
          <a:xfrm>
            <a:off x="1028223" y="4679870"/>
            <a:ext cx="886461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Backend</a:t>
            </a:r>
          </a:p>
        </p:txBody>
      </p:sp>
      <p:sp>
        <p:nvSpPr>
          <p:cNvPr id="465" name="Text 8"/>
          <p:cNvSpPr txBox="1"/>
          <p:nvPr/>
        </p:nvSpPr>
        <p:spPr>
          <a:xfrm>
            <a:off x="7545823" y="4679870"/>
            <a:ext cx="3156313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Node.js, Express.js, Mongoose</a:t>
            </a:r>
          </a:p>
        </p:txBody>
      </p:sp>
      <p:sp>
        <p:nvSpPr>
          <p:cNvPr id="466" name="Shape 9"/>
          <p:cNvSpPr/>
          <p:nvPr/>
        </p:nvSpPr>
        <p:spPr>
          <a:xfrm>
            <a:off x="801410" y="5186481"/>
            <a:ext cx="13027582" cy="650320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467" name="Text 10"/>
          <p:cNvSpPr txBox="1"/>
          <p:nvPr/>
        </p:nvSpPr>
        <p:spPr>
          <a:xfrm>
            <a:off x="1028223" y="5330190"/>
            <a:ext cx="977832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Database</a:t>
            </a:r>
          </a:p>
        </p:txBody>
      </p:sp>
      <p:sp>
        <p:nvSpPr>
          <p:cNvPr id="468" name="Text 11"/>
          <p:cNvSpPr txBox="1"/>
          <p:nvPr/>
        </p:nvSpPr>
        <p:spPr>
          <a:xfrm>
            <a:off x="7545823" y="5330190"/>
            <a:ext cx="1040349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MongoDB</a:t>
            </a:r>
          </a:p>
        </p:txBody>
      </p:sp>
      <p:sp>
        <p:nvSpPr>
          <p:cNvPr id="469" name="Shape 12"/>
          <p:cNvSpPr/>
          <p:nvPr/>
        </p:nvSpPr>
        <p:spPr>
          <a:xfrm>
            <a:off x="801410" y="5836801"/>
            <a:ext cx="13027582" cy="650320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470" name="Text 13"/>
          <p:cNvSpPr txBox="1"/>
          <p:nvPr/>
        </p:nvSpPr>
        <p:spPr>
          <a:xfrm>
            <a:off x="1028223" y="5980508"/>
            <a:ext cx="639599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AI/ML</a:t>
            </a:r>
          </a:p>
        </p:txBody>
      </p:sp>
      <p:sp>
        <p:nvSpPr>
          <p:cNvPr id="471" name="Text 14"/>
          <p:cNvSpPr txBox="1"/>
          <p:nvPr/>
        </p:nvSpPr>
        <p:spPr>
          <a:xfrm>
            <a:off x="7545823" y="5980508"/>
            <a:ext cx="4825039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OpenAI GPT-5 Vision, OpenAI Whisper, Fuse.js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 0"/>
          <p:cNvSpPr txBox="1"/>
          <p:nvPr/>
        </p:nvSpPr>
        <p:spPr>
          <a:xfrm>
            <a:off x="783669" y="615790"/>
            <a:ext cx="5761193" cy="67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b="1" dirty="0"/>
              <a:t>Key Third-Party Libraries</a:t>
            </a:r>
          </a:p>
        </p:txBody>
      </p:sp>
      <p:sp>
        <p:nvSpPr>
          <p:cNvPr id="474" name="Shape 1"/>
          <p:cNvSpPr/>
          <p:nvPr/>
        </p:nvSpPr>
        <p:spPr>
          <a:xfrm>
            <a:off x="783668" y="1763316"/>
            <a:ext cx="13063063" cy="5916098"/>
          </a:xfrm>
          <a:prstGeom prst="roundRect">
            <a:avLst>
              <a:gd name="adj" fmla="val 568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5" name="Shape 2"/>
          <p:cNvSpPr/>
          <p:nvPr/>
        </p:nvSpPr>
        <p:spPr>
          <a:xfrm>
            <a:off x="791289" y="1770936"/>
            <a:ext cx="13047821" cy="64210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6" name="Text 3"/>
          <p:cNvSpPr txBox="1"/>
          <p:nvPr/>
        </p:nvSpPr>
        <p:spPr>
          <a:xfrm>
            <a:off x="1015246" y="1912858"/>
            <a:ext cx="74463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Library</a:t>
            </a:r>
          </a:p>
        </p:txBody>
      </p:sp>
      <p:sp>
        <p:nvSpPr>
          <p:cNvPr id="477" name="Text 4"/>
          <p:cNvSpPr txBox="1"/>
          <p:nvPr/>
        </p:nvSpPr>
        <p:spPr>
          <a:xfrm>
            <a:off x="6238160" y="1912858"/>
            <a:ext cx="87651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Purpose</a:t>
            </a:r>
          </a:p>
        </p:txBody>
      </p:sp>
      <p:sp>
        <p:nvSpPr>
          <p:cNvPr id="478" name="Shape 5"/>
          <p:cNvSpPr/>
          <p:nvPr/>
        </p:nvSpPr>
        <p:spPr>
          <a:xfrm>
            <a:off x="791289" y="2413039"/>
            <a:ext cx="13047821" cy="657345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9" name="Text 6"/>
          <p:cNvSpPr txBox="1"/>
          <p:nvPr/>
        </p:nvSpPr>
        <p:spPr>
          <a:xfrm>
            <a:off x="1015246" y="2554962"/>
            <a:ext cx="1049189" cy="33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bcryptjs</a:t>
            </a:r>
          </a:p>
        </p:txBody>
      </p:sp>
      <p:sp>
        <p:nvSpPr>
          <p:cNvPr id="480" name="Text 7"/>
          <p:cNvSpPr txBox="1"/>
          <p:nvPr/>
        </p:nvSpPr>
        <p:spPr>
          <a:xfrm>
            <a:off x="6238160" y="2554962"/>
            <a:ext cx="469334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Secure password hashing for user authentication</a:t>
            </a:r>
          </a:p>
        </p:txBody>
      </p:sp>
      <p:sp>
        <p:nvSpPr>
          <p:cNvPr id="481" name="Shape 8"/>
          <p:cNvSpPr/>
          <p:nvPr/>
        </p:nvSpPr>
        <p:spPr>
          <a:xfrm>
            <a:off x="791289" y="3070383"/>
            <a:ext cx="13047821" cy="65734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2" name="Text 9"/>
          <p:cNvSpPr txBox="1"/>
          <p:nvPr/>
        </p:nvSpPr>
        <p:spPr>
          <a:xfrm>
            <a:off x="1015246" y="3212306"/>
            <a:ext cx="1567434" cy="33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jsonwebtoken</a:t>
            </a:r>
          </a:p>
        </p:txBody>
      </p:sp>
      <p:sp>
        <p:nvSpPr>
          <p:cNvPr id="483" name="Text 10"/>
          <p:cNvSpPr txBox="1"/>
          <p:nvPr/>
        </p:nvSpPr>
        <p:spPr>
          <a:xfrm>
            <a:off x="6238160" y="3212306"/>
            <a:ext cx="6040402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JSON Web Token (JWT) implementation for secure API access</a:t>
            </a:r>
          </a:p>
        </p:txBody>
      </p:sp>
      <p:sp>
        <p:nvSpPr>
          <p:cNvPr id="484" name="Shape 11"/>
          <p:cNvSpPr/>
          <p:nvPr/>
        </p:nvSpPr>
        <p:spPr>
          <a:xfrm>
            <a:off x="791289" y="3727727"/>
            <a:ext cx="13047821" cy="657345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Text 12"/>
          <p:cNvSpPr txBox="1"/>
          <p:nvPr/>
        </p:nvSpPr>
        <p:spPr>
          <a:xfrm>
            <a:off x="1015246" y="3869649"/>
            <a:ext cx="790067" cy="33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multer</a:t>
            </a:r>
          </a:p>
        </p:txBody>
      </p:sp>
      <p:sp>
        <p:nvSpPr>
          <p:cNvPr id="486" name="Text 13"/>
          <p:cNvSpPr txBox="1"/>
          <p:nvPr/>
        </p:nvSpPr>
        <p:spPr>
          <a:xfrm>
            <a:off x="6238160" y="3869649"/>
            <a:ext cx="626452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Middleware for handling multipart/form-data, primarily file uploads</a:t>
            </a:r>
          </a:p>
        </p:txBody>
      </p:sp>
      <p:sp>
        <p:nvSpPr>
          <p:cNvPr id="487" name="Shape 14"/>
          <p:cNvSpPr/>
          <p:nvPr/>
        </p:nvSpPr>
        <p:spPr>
          <a:xfrm>
            <a:off x="791289" y="4385071"/>
            <a:ext cx="13047821" cy="65734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Text 15"/>
          <p:cNvSpPr txBox="1"/>
          <p:nvPr/>
        </p:nvSpPr>
        <p:spPr>
          <a:xfrm>
            <a:off x="1015246" y="4526993"/>
            <a:ext cx="790067" cy="33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helmet</a:t>
            </a:r>
          </a:p>
        </p:txBody>
      </p:sp>
      <p:sp>
        <p:nvSpPr>
          <p:cNvPr id="489" name="Text 16"/>
          <p:cNvSpPr txBox="1"/>
          <p:nvPr/>
        </p:nvSpPr>
        <p:spPr>
          <a:xfrm>
            <a:off x="6238160" y="4526993"/>
            <a:ext cx="584084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Helps secure Express apps by setting various HTTP headers</a:t>
            </a:r>
          </a:p>
        </p:txBody>
      </p:sp>
      <p:sp>
        <p:nvSpPr>
          <p:cNvPr id="490" name="Shape 17"/>
          <p:cNvSpPr/>
          <p:nvPr/>
        </p:nvSpPr>
        <p:spPr>
          <a:xfrm>
            <a:off x="791289" y="5042415"/>
            <a:ext cx="13047821" cy="657345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1" name="Text 18"/>
          <p:cNvSpPr txBox="1"/>
          <p:nvPr/>
        </p:nvSpPr>
        <p:spPr>
          <a:xfrm>
            <a:off x="1015246" y="5184337"/>
            <a:ext cx="2215239" cy="33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express-validator</a:t>
            </a:r>
          </a:p>
        </p:txBody>
      </p:sp>
      <p:sp>
        <p:nvSpPr>
          <p:cNvPr id="492" name="Text 19"/>
          <p:cNvSpPr txBox="1"/>
          <p:nvPr/>
        </p:nvSpPr>
        <p:spPr>
          <a:xfrm>
            <a:off x="6238160" y="5184337"/>
            <a:ext cx="514928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Middleware for robust input validation and sanitisation</a:t>
            </a:r>
          </a:p>
        </p:txBody>
      </p:sp>
      <p:sp>
        <p:nvSpPr>
          <p:cNvPr id="493" name="Shape 20"/>
          <p:cNvSpPr/>
          <p:nvPr/>
        </p:nvSpPr>
        <p:spPr>
          <a:xfrm>
            <a:off x="791289" y="5699759"/>
            <a:ext cx="13047821" cy="65734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4" name="Text 21"/>
          <p:cNvSpPr txBox="1"/>
          <p:nvPr/>
        </p:nvSpPr>
        <p:spPr>
          <a:xfrm>
            <a:off x="1015246" y="5841682"/>
            <a:ext cx="2215239" cy="33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string-similarity</a:t>
            </a:r>
          </a:p>
        </p:txBody>
      </p:sp>
      <p:sp>
        <p:nvSpPr>
          <p:cNvPr id="495" name="Text 22"/>
          <p:cNvSpPr txBox="1"/>
          <p:nvPr/>
        </p:nvSpPr>
        <p:spPr>
          <a:xfrm>
            <a:off x="6238160" y="5841682"/>
            <a:ext cx="628877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Calculates similarity between strings for duplicate report detection</a:t>
            </a:r>
          </a:p>
        </p:txBody>
      </p:sp>
      <p:sp>
        <p:nvSpPr>
          <p:cNvPr id="496" name="Shape 23"/>
          <p:cNvSpPr/>
          <p:nvPr/>
        </p:nvSpPr>
        <p:spPr>
          <a:xfrm>
            <a:off x="791289" y="6357103"/>
            <a:ext cx="13047821" cy="657345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7" name="Text 24"/>
          <p:cNvSpPr txBox="1"/>
          <p:nvPr/>
        </p:nvSpPr>
        <p:spPr>
          <a:xfrm>
            <a:off x="1015246" y="6499026"/>
            <a:ext cx="919628" cy="33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natural</a:t>
            </a:r>
          </a:p>
        </p:txBody>
      </p:sp>
      <p:sp>
        <p:nvSpPr>
          <p:cNvPr id="498" name="Text 25"/>
          <p:cNvSpPr txBox="1"/>
          <p:nvPr/>
        </p:nvSpPr>
        <p:spPr>
          <a:xfrm>
            <a:off x="6238160" y="6499026"/>
            <a:ext cx="656518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Natural Language Processing (NLP) for text analysis and processing</a:t>
            </a:r>
          </a:p>
        </p:txBody>
      </p:sp>
      <p:sp>
        <p:nvSpPr>
          <p:cNvPr id="499" name="Shape 26"/>
          <p:cNvSpPr/>
          <p:nvPr/>
        </p:nvSpPr>
        <p:spPr>
          <a:xfrm>
            <a:off x="791289" y="7014447"/>
            <a:ext cx="13047821" cy="657345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0" name="Text 27"/>
          <p:cNvSpPr txBox="1"/>
          <p:nvPr/>
        </p:nvSpPr>
        <p:spPr>
          <a:xfrm>
            <a:off x="1015246" y="7156370"/>
            <a:ext cx="660506" cy="33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sharp</a:t>
            </a:r>
          </a:p>
        </p:txBody>
      </p:sp>
      <p:sp>
        <p:nvSpPr>
          <p:cNvPr id="501" name="Text 28"/>
          <p:cNvSpPr txBox="1"/>
          <p:nvPr/>
        </p:nvSpPr>
        <p:spPr>
          <a:xfrm>
            <a:off x="6238160" y="7156370"/>
            <a:ext cx="493254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t>High-performance Node.js image processing library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 0"/>
          <p:cNvSpPr txBox="1"/>
          <p:nvPr/>
        </p:nvSpPr>
        <p:spPr>
          <a:xfrm>
            <a:off x="553283" y="434697"/>
            <a:ext cx="6403997" cy="48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800"/>
              </a:lnSpc>
              <a:defRPr sz="31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3600" b="1" dirty="0"/>
              <a:t>Hosting Strategy &amp; Requirements</a:t>
            </a:r>
          </a:p>
        </p:txBody>
      </p:sp>
      <p:sp>
        <p:nvSpPr>
          <p:cNvPr id="504" name="Text 1"/>
          <p:cNvSpPr txBox="1"/>
          <p:nvPr/>
        </p:nvSpPr>
        <p:spPr>
          <a:xfrm>
            <a:off x="553282" y="992028"/>
            <a:ext cx="2701060" cy="29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 b="1" dirty="0"/>
              <a:t>Deployment Architecture</a:t>
            </a:r>
          </a:p>
        </p:txBody>
      </p:sp>
      <p:sp>
        <p:nvSpPr>
          <p:cNvPr id="505" name="Shape 2"/>
          <p:cNvSpPr/>
          <p:nvPr/>
        </p:nvSpPr>
        <p:spPr>
          <a:xfrm>
            <a:off x="553282" y="1525547"/>
            <a:ext cx="13523835" cy="2761299"/>
          </a:xfrm>
          <a:prstGeom prst="roundRect">
            <a:avLst>
              <a:gd name="adj" fmla="val 859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Shape 3"/>
          <p:cNvSpPr/>
          <p:nvPr/>
        </p:nvSpPr>
        <p:spPr>
          <a:xfrm>
            <a:off x="560903" y="1533168"/>
            <a:ext cx="13508593" cy="457677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Text 4"/>
          <p:cNvSpPr txBox="1"/>
          <p:nvPr/>
        </p:nvSpPr>
        <p:spPr>
          <a:xfrm>
            <a:off x="719017" y="1635561"/>
            <a:ext cx="1122102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Component</a:t>
            </a:r>
          </a:p>
        </p:txBody>
      </p:sp>
      <p:sp>
        <p:nvSpPr>
          <p:cNvPr id="508" name="Text 5"/>
          <p:cNvSpPr txBox="1"/>
          <p:nvPr/>
        </p:nvSpPr>
        <p:spPr>
          <a:xfrm>
            <a:off x="4099917" y="1635561"/>
            <a:ext cx="144430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Hosting Option</a:t>
            </a:r>
          </a:p>
        </p:txBody>
      </p:sp>
      <p:sp>
        <p:nvSpPr>
          <p:cNvPr id="509" name="Text 6"/>
          <p:cNvSpPr txBox="1"/>
          <p:nvPr/>
        </p:nvSpPr>
        <p:spPr>
          <a:xfrm>
            <a:off x="8827888" y="1635561"/>
            <a:ext cx="1314462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Specifications</a:t>
            </a:r>
          </a:p>
        </p:txBody>
      </p:sp>
      <p:sp>
        <p:nvSpPr>
          <p:cNvPr id="510" name="Shape 7"/>
          <p:cNvSpPr/>
          <p:nvPr/>
        </p:nvSpPr>
        <p:spPr>
          <a:xfrm>
            <a:off x="560903" y="1990843"/>
            <a:ext cx="13508593" cy="457677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1" name="Text 8"/>
          <p:cNvSpPr txBox="1"/>
          <p:nvPr/>
        </p:nvSpPr>
        <p:spPr>
          <a:xfrm>
            <a:off x="719017" y="2093237"/>
            <a:ext cx="865622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Frontend</a:t>
            </a:r>
          </a:p>
        </p:txBody>
      </p:sp>
      <p:sp>
        <p:nvSpPr>
          <p:cNvPr id="512" name="Text 9"/>
          <p:cNvSpPr txBox="1"/>
          <p:nvPr/>
        </p:nvSpPr>
        <p:spPr>
          <a:xfrm>
            <a:off x="4099917" y="2093237"/>
            <a:ext cx="141064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Vercel / Netlify</a:t>
            </a:r>
          </a:p>
        </p:txBody>
      </p:sp>
      <p:sp>
        <p:nvSpPr>
          <p:cNvPr id="513" name="Text 10"/>
          <p:cNvSpPr txBox="1"/>
          <p:nvPr/>
        </p:nvSpPr>
        <p:spPr>
          <a:xfrm>
            <a:off x="8827888" y="2093237"/>
            <a:ext cx="179376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Static hosting, CDN</a:t>
            </a:r>
          </a:p>
        </p:txBody>
      </p:sp>
      <p:sp>
        <p:nvSpPr>
          <p:cNvPr id="514" name="Shape 11"/>
          <p:cNvSpPr/>
          <p:nvPr/>
        </p:nvSpPr>
        <p:spPr>
          <a:xfrm>
            <a:off x="560903" y="2448519"/>
            <a:ext cx="13508593" cy="457677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5" name="Text 12"/>
          <p:cNvSpPr txBox="1"/>
          <p:nvPr/>
        </p:nvSpPr>
        <p:spPr>
          <a:xfrm>
            <a:off x="719017" y="2550914"/>
            <a:ext cx="1158972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Backend API</a:t>
            </a:r>
          </a:p>
        </p:txBody>
      </p:sp>
      <p:sp>
        <p:nvSpPr>
          <p:cNvPr id="516" name="Text 13"/>
          <p:cNvSpPr txBox="1"/>
          <p:nvPr/>
        </p:nvSpPr>
        <p:spPr>
          <a:xfrm>
            <a:off x="4099917" y="2550914"/>
            <a:ext cx="1732847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AWS EC2 / Heroku</a:t>
            </a:r>
          </a:p>
        </p:txBody>
      </p:sp>
      <p:sp>
        <p:nvSpPr>
          <p:cNvPr id="517" name="Text 14"/>
          <p:cNvSpPr txBox="1"/>
          <p:nvPr/>
        </p:nvSpPr>
        <p:spPr>
          <a:xfrm>
            <a:off x="8827888" y="2550914"/>
            <a:ext cx="151644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Node.js runtime</a:t>
            </a:r>
          </a:p>
        </p:txBody>
      </p:sp>
      <p:sp>
        <p:nvSpPr>
          <p:cNvPr id="518" name="Shape 15"/>
          <p:cNvSpPr/>
          <p:nvPr/>
        </p:nvSpPr>
        <p:spPr>
          <a:xfrm>
            <a:off x="560903" y="2906197"/>
            <a:ext cx="13508593" cy="457677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9" name="Text 16"/>
          <p:cNvSpPr txBox="1"/>
          <p:nvPr/>
        </p:nvSpPr>
        <p:spPr>
          <a:xfrm>
            <a:off x="719017" y="3008590"/>
            <a:ext cx="87844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Database</a:t>
            </a:r>
          </a:p>
        </p:txBody>
      </p:sp>
      <p:sp>
        <p:nvSpPr>
          <p:cNvPr id="520" name="Text 17"/>
          <p:cNvSpPr txBox="1"/>
          <p:nvPr/>
        </p:nvSpPr>
        <p:spPr>
          <a:xfrm>
            <a:off x="4099917" y="3008590"/>
            <a:ext cx="1455527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MongoDB Atlas</a:t>
            </a:r>
          </a:p>
        </p:txBody>
      </p:sp>
      <p:sp>
        <p:nvSpPr>
          <p:cNvPr id="521" name="Text 18"/>
          <p:cNvSpPr txBox="1"/>
          <p:nvPr/>
        </p:nvSpPr>
        <p:spPr>
          <a:xfrm>
            <a:off x="8827888" y="3008590"/>
            <a:ext cx="2366032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Managed cloud database</a:t>
            </a:r>
          </a:p>
        </p:txBody>
      </p:sp>
      <p:sp>
        <p:nvSpPr>
          <p:cNvPr id="522" name="Shape 19"/>
          <p:cNvSpPr/>
          <p:nvPr/>
        </p:nvSpPr>
        <p:spPr>
          <a:xfrm>
            <a:off x="560903" y="3363872"/>
            <a:ext cx="13508593" cy="457677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" name="Text 20"/>
          <p:cNvSpPr txBox="1"/>
          <p:nvPr/>
        </p:nvSpPr>
        <p:spPr>
          <a:xfrm>
            <a:off x="719017" y="3466267"/>
            <a:ext cx="1099660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File Storage</a:t>
            </a:r>
          </a:p>
        </p:txBody>
      </p:sp>
      <p:sp>
        <p:nvSpPr>
          <p:cNvPr id="524" name="Text 21"/>
          <p:cNvSpPr txBox="1"/>
          <p:nvPr/>
        </p:nvSpPr>
        <p:spPr>
          <a:xfrm>
            <a:off x="4099917" y="3466267"/>
            <a:ext cx="719749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AWS S3</a:t>
            </a:r>
          </a:p>
        </p:txBody>
      </p:sp>
      <p:sp>
        <p:nvSpPr>
          <p:cNvPr id="525" name="Text 22"/>
          <p:cNvSpPr txBox="1"/>
          <p:nvPr/>
        </p:nvSpPr>
        <p:spPr>
          <a:xfrm>
            <a:off x="8827888" y="3466267"/>
            <a:ext cx="203421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Secure object storage</a:t>
            </a:r>
          </a:p>
        </p:txBody>
      </p:sp>
      <p:sp>
        <p:nvSpPr>
          <p:cNvPr id="526" name="Shape 23"/>
          <p:cNvSpPr/>
          <p:nvPr/>
        </p:nvSpPr>
        <p:spPr>
          <a:xfrm>
            <a:off x="560903" y="3821548"/>
            <a:ext cx="13508593" cy="457677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7" name="Text 24"/>
          <p:cNvSpPr txBox="1"/>
          <p:nvPr/>
        </p:nvSpPr>
        <p:spPr>
          <a:xfrm>
            <a:off x="719017" y="3923943"/>
            <a:ext cx="100508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AI Services</a:t>
            </a:r>
          </a:p>
        </p:txBody>
      </p:sp>
      <p:sp>
        <p:nvSpPr>
          <p:cNvPr id="528" name="Text 25"/>
          <p:cNvSpPr txBox="1"/>
          <p:nvPr/>
        </p:nvSpPr>
        <p:spPr>
          <a:xfrm>
            <a:off x="4099917" y="3923943"/>
            <a:ext cx="1064394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OpenAI API</a:t>
            </a:r>
          </a:p>
        </p:txBody>
      </p:sp>
      <p:sp>
        <p:nvSpPr>
          <p:cNvPr id="529" name="Text 26"/>
          <p:cNvSpPr txBox="1"/>
          <p:nvPr/>
        </p:nvSpPr>
        <p:spPr>
          <a:xfrm>
            <a:off x="8827888" y="3923943"/>
            <a:ext cx="2468625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Cloud-based AI processing</a:t>
            </a:r>
          </a:p>
        </p:txBody>
      </p:sp>
      <p:sp>
        <p:nvSpPr>
          <p:cNvPr id="530" name="Text 27"/>
          <p:cNvSpPr txBox="1"/>
          <p:nvPr/>
        </p:nvSpPr>
        <p:spPr>
          <a:xfrm>
            <a:off x="553282" y="4523899"/>
            <a:ext cx="3039294" cy="29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 b="1" dirty="0"/>
              <a:t>Infrastructure Requirements</a:t>
            </a:r>
          </a:p>
        </p:txBody>
      </p:sp>
      <p:sp>
        <p:nvSpPr>
          <p:cNvPr id="531" name="Shape 28"/>
          <p:cNvSpPr/>
          <p:nvPr/>
        </p:nvSpPr>
        <p:spPr>
          <a:xfrm>
            <a:off x="553282" y="5057418"/>
            <a:ext cx="13523835" cy="2761298"/>
          </a:xfrm>
          <a:prstGeom prst="roundRect">
            <a:avLst>
              <a:gd name="adj" fmla="val 859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2" name="Shape 29"/>
          <p:cNvSpPr/>
          <p:nvPr/>
        </p:nvSpPr>
        <p:spPr>
          <a:xfrm>
            <a:off x="560903" y="5065038"/>
            <a:ext cx="13508593" cy="457677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3" name="Text 30"/>
          <p:cNvSpPr txBox="1"/>
          <p:nvPr/>
        </p:nvSpPr>
        <p:spPr>
          <a:xfrm>
            <a:off x="719017" y="5167431"/>
            <a:ext cx="125194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Requirement</a:t>
            </a:r>
          </a:p>
        </p:txBody>
      </p:sp>
      <p:sp>
        <p:nvSpPr>
          <p:cNvPr id="534" name="Text 31"/>
          <p:cNvSpPr txBox="1"/>
          <p:nvPr/>
        </p:nvSpPr>
        <p:spPr>
          <a:xfrm>
            <a:off x="6126242" y="5167431"/>
            <a:ext cx="1223092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Specification</a:t>
            </a:r>
          </a:p>
        </p:txBody>
      </p:sp>
      <p:sp>
        <p:nvSpPr>
          <p:cNvPr id="535" name="Shape 32"/>
          <p:cNvSpPr/>
          <p:nvPr/>
        </p:nvSpPr>
        <p:spPr>
          <a:xfrm>
            <a:off x="560903" y="5522714"/>
            <a:ext cx="13508593" cy="457677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6" name="Text 33"/>
          <p:cNvSpPr txBox="1"/>
          <p:nvPr/>
        </p:nvSpPr>
        <p:spPr>
          <a:xfrm>
            <a:off x="719017" y="5625107"/>
            <a:ext cx="865622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Compute</a:t>
            </a:r>
          </a:p>
        </p:txBody>
      </p:sp>
      <p:sp>
        <p:nvSpPr>
          <p:cNvPr id="537" name="Text 34"/>
          <p:cNvSpPr txBox="1"/>
          <p:nvPr/>
        </p:nvSpPr>
        <p:spPr>
          <a:xfrm>
            <a:off x="6126242" y="5625107"/>
            <a:ext cx="283090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2+ vCPUs, 4GB RAM minimum</a:t>
            </a:r>
          </a:p>
        </p:txBody>
      </p:sp>
      <p:sp>
        <p:nvSpPr>
          <p:cNvPr id="538" name="Shape 35"/>
          <p:cNvSpPr/>
          <p:nvPr/>
        </p:nvSpPr>
        <p:spPr>
          <a:xfrm>
            <a:off x="560903" y="5980390"/>
            <a:ext cx="13508593" cy="45767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9" name="Text 36"/>
          <p:cNvSpPr txBox="1"/>
          <p:nvPr/>
        </p:nvSpPr>
        <p:spPr>
          <a:xfrm>
            <a:off x="719017" y="6082784"/>
            <a:ext cx="719749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Storage</a:t>
            </a:r>
          </a:p>
        </p:txBody>
      </p:sp>
      <p:sp>
        <p:nvSpPr>
          <p:cNvPr id="540" name="Text 37"/>
          <p:cNvSpPr txBox="1"/>
          <p:nvPr/>
        </p:nvSpPr>
        <p:spPr>
          <a:xfrm>
            <a:off x="6126242" y="6082784"/>
            <a:ext cx="2967159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50GB+ for uploads and backups</a:t>
            </a:r>
          </a:p>
        </p:txBody>
      </p:sp>
      <p:sp>
        <p:nvSpPr>
          <p:cNvPr id="541" name="Shape 38"/>
          <p:cNvSpPr/>
          <p:nvPr/>
        </p:nvSpPr>
        <p:spPr>
          <a:xfrm>
            <a:off x="560903" y="6438067"/>
            <a:ext cx="13508593" cy="457677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" name="Text 39"/>
          <p:cNvSpPr txBox="1"/>
          <p:nvPr/>
        </p:nvSpPr>
        <p:spPr>
          <a:xfrm>
            <a:off x="719017" y="6540459"/>
            <a:ext cx="812723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Network</a:t>
            </a:r>
          </a:p>
        </p:txBody>
      </p:sp>
      <p:sp>
        <p:nvSpPr>
          <p:cNvPr id="543" name="Text 40"/>
          <p:cNvSpPr txBox="1"/>
          <p:nvPr/>
        </p:nvSpPr>
        <p:spPr>
          <a:xfrm>
            <a:off x="6126242" y="6540459"/>
            <a:ext cx="287739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HTTPS (TLS 1.3), Load Balancer</a:t>
            </a:r>
          </a:p>
        </p:txBody>
      </p:sp>
      <p:sp>
        <p:nvSpPr>
          <p:cNvPr id="544" name="Shape 41"/>
          <p:cNvSpPr/>
          <p:nvPr/>
        </p:nvSpPr>
        <p:spPr>
          <a:xfrm>
            <a:off x="560903" y="6895742"/>
            <a:ext cx="13508593" cy="457677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5" name="Text 42"/>
          <p:cNvSpPr txBox="1"/>
          <p:nvPr/>
        </p:nvSpPr>
        <p:spPr>
          <a:xfrm>
            <a:off x="719017" y="6998137"/>
            <a:ext cx="1056379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Monitoring</a:t>
            </a:r>
          </a:p>
        </p:txBody>
      </p:sp>
      <p:sp>
        <p:nvSpPr>
          <p:cNvPr id="546" name="Text 43"/>
          <p:cNvSpPr txBox="1"/>
          <p:nvPr/>
        </p:nvSpPr>
        <p:spPr>
          <a:xfrm>
            <a:off x="6126242" y="6998137"/>
            <a:ext cx="2619307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Real-time status monitoring</a:t>
            </a:r>
          </a:p>
        </p:txBody>
      </p:sp>
      <p:sp>
        <p:nvSpPr>
          <p:cNvPr id="547" name="Shape 44"/>
          <p:cNvSpPr/>
          <p:nvPr/>
        </p:nvSpPr>
        <p:spPr>
          <a:xfrm>
            <a:off x="560903" y="7353419"/>
            <a:ext cx="13508593" cy="457677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8" name="Text 45"/>
          <p:cNvSpPr txBox="1"/>
          <p:nvPr/>
        </p:nvSpPr>
        <p:spPr>
          <a:xfrm>
            <a:off x="719017" y="7455813"/>
            <a:ext cx="681277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Backup</a:t>
            </a:r>
          </a:p>
        </p:txBody>
      </p:sp>
      <p:sp>
        <p:nvSpPr>
          <p:cNvPr id="549" name="Text 46"/>
          <p:cNvSpPr txBox="1"/>
          <p:nvPr/>
        </p:nvSpPr>
        <p:spPr>
          <a:xfrm>
            <a:off x="6126242" y="7455813"/>
            <a:ext cx="3771866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/>
              <a:t>Automated daily backups, secondary DC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 0"/>
          <p:cNvSpPr txBox="1"/>
          <p:nvPr/>
        </p:nvSpPr>
        <p:spPr>
          <a:xfrm>
            <a:off x="746164" y="772953"/>
            <a:ext cx="4296527" cy="648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200"/>
              </a:lnSpc>
              <a:defRPr sz="41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Data Management</a:t>
            </a:r>
          </a:p>
        </p:txBody>
      </p:sp>
      <p:sp>
        <p:nvSpPr>
          <p:cNvPr id="552" name="Text 1"/>
          <p:cNvSpPr txBox="1"/>
          <p:nvPr/>
        </p:nvSpPr>
        <p:spPr>
          <a:xfrm>
            <a:off x="746165" y="1865589"/>
            <a:ext cx="13877197" cy="31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SafeMed employs a modern, scalable MERN stack with MongoDB for flexible data storage and a RESTful API for seamless integration.</a:t>
            </a:r>
          </a:p>
        </p:txBody>
      </p:sp>
      <p:sp>
        <p:nvSpPr>
          <p:cNvPr id="553" name="Shape 2"/>
          <p:cNvSpPr/>
          <p:nvPr/>
        </p:nvSpPr>
        <p:spPr>
          <a:xfrm>
            <a:off x="746165" y="2446496"/>
            <a:ext cx="13138071" cy="1689617"/>
          </a:xfrm>
          <a:prstGeom prst="roundRect">
            <a:avLst>
              <a:gd name="adj" fmla="val 1893"/>
            </a:avLst>
          </a:prstGeom>
          <a:solidFill>
            <a:srgbClr val="07070C"/>
          </a:solidFill>
          <a:ln w="22860">
            <a:solidFill>
              <a:srgbClr val="3F3F44"/>
            </a:solidFill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554" name="Shape 3"/>
          <p:cNvSpPr/>
          <p:nvPr/>
        </p:nvSpPr>
        <p:spPr>
          <a:xfrm>
            <a:off x="769025" y="2469356"/>
            <a:ext cx="852726" cy="1643897"/>
          </a:xfrm>
          <a:prstGeom prst="roundRect">
            <a:avLst>
              <a:gd name="adj" fmla="val 533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555" name="Text 4"/>
          <p:cNvSpPr txBox="1"/>
          <p:nvPr/>
        </p:nvSpPr>
        <p:spPr>
          <a:xfrm>
            <a:off x="1035486" y="3091458"/>
            <a:ext cx="129844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5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1</a:t>
            </a:r>
          </a:p>
        </p:txBody>
      </p:sp>
      <p:sp>
        <p:nvSpPr>
          <p:cNvPr id="556" name="Text 5"/>
          <p:cNvSpPr txBox="1"/>
          <p:nvPr/>
        </p:nvSpPr>
        <p:spPr>
          <a:xfrm>
            <a:off x="1834871" y="2682477"/>
            <a:ext cx="1599797" cy="31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Database Layer</a:t>
            </a:r>
          </a:p>
        </p:txBody>
      </p:sp>
      <p:sp>
        <p:nvSpPr>
          <p:cNvPr id="557" name="Text 6"/>
          <p:cNvSpPr txBox="1"/>
          <p:nvPr/>
        </p:nvSpPr>
        <p:spPr>
          <a:xfrm>
            <a:off x="1834871" y="3143368"/>
            <a:ext cx="8393323" cy="31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MongoDB with collections for Users, Medicines, ADR Reports, and Symptoms</a:t>
            </a:r>
          </a:p>
        </p:txBody>
      </p:sp>
      <p:sp>
        <p:nvSpPr>
          <p:cNvPr id="558" name="Text 7"/>
          <p:cNvSpPr txBox="1"/>
          <p:nvPr/>
        </p:nvSpPr>
        <p:spPr>
          <a:xfrm>
            <a:off x="1834871" y="3559016"/>
            <a:ext cx="5685852" cy="31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600"/>
              </a:lnSpc>
              <a:buSzPct val="100000"/>
              <a:buChar char="•"/>
              <a:defRPr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linked relationships enable comprehensive analysis</a:t>
            </a:r>
          </a:p>
        </p:txBody>
      </p:sp>
      <p:sp>
        <p:nvSpPr>
          <p:cNvPr id="559" name="Shape 8"/>
          <p:cNvSpPr/>
          <p:nvPr/>
        </p:nvSpPr>
        <p:spPr>
          <a:xfrm>
            <a:off x="746165" y="4349234"/>
            <a:ext cx="13138071" cy="1615084"/>
          </a:xfrm>
          <a:prstGeom prst="roundRect">
            <a:avLst>
              <a:gd name="adj" fmla="val 1980"/>
            </a:avLst>
          </a:prstGeom>
          <a:solidFill>
            <a:srgbClr val="07070C"/>
          </a:solidFill>
          <a:ln w="22860">
            <a:solidFill>
              <a:srgbClr val="3F3F44"/>
            </a:solidFill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560" name="Shape 9"/>
          <p:cNvSpPr/>
          <p:nvPr/>
        </p:nvSpPr>
        <p:spPr>
          <a:xfrm>
            <a:off x="769025" y="4372093"/>
            <a:ext cx="852726" cy="1569365"/>
          </a:xfrm>
          <a:prstGeom prst="roundRect">
            <a:avLst>
              <a:gd name="adj" fmla="val 533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561" name="Text 10"/>
          <p:cNvSpPr txBox="1"/>
          <p:nvPr/>
        </p:nvSpPr>
        <p:spPr>
          <a:xfrm>
            <a:off x="1035486" y="4956928"/>
            <a:ext cx="129844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5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2</a:t>
            </a:r>
          </a:p>
        </p:txBody>
      </p:sp>
      <p:sp>
        <p:nvSpPr>
          <p:cNvPr id="562" name="Text 11"/>
          <p:cNvSpPr txBox="1"/>
          <p:nvPr/>
        </p:nvSpPr>
        <p:spPr>
          <a:xfrm>
            <a:off x="1834871" y="4585215"/>
            <a:ext cx="1925207" cy="31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Security Measures</a:t>
            </a:r>
          </a:p>
        </p:txBody>
      </p:sp>
      <p:sp>
        <p:nvSpPr>
          <p:cNvPr id="563" name="Text 12"/>
          <p:cNvSpPr txBox="1"/>
          <p:nvPr/>
        </p:nvSpPr>
        <p:spPr>
          <a:xfrm>
            <a:off x="1834871" y="5046107"/>
            <a:ext cx="11813383" cy="65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Passwords hashed with bcrypt; TLS 1.3 for data in transit; AES-256 encryption for data at rest; comprehensive audit trails</a:t>
            </a:r>
          </a:p>
        </p:txBody>
      </p:sp>
      <p:sp>
        <p:nvSpPr>
          <p:cNvPr id="564" name="Shape 13"/>
          <p:cNvSpPr/>
          <p:nvPr/>
        </p:nvSpPr>
        <p:spPr>
          <a:xfrm>
            <a:off x="746165" y="6177438"/>
            <a:ext cx="13138071" cy="1279209"/>
          </a:xfrm>
          <a:prstGeom prst="roundRect">
            <a:avLst>
              <a:gd name="adj" fmla="val 2500"/>
            </a:avLst>
          </a:prstGeom>
          <a:solidFill>
            <a:srgbClr val="07070C"/>
          </a:solidFill>
          <a:ln w="22860">
            <a:solidFill>
              <a:srgbClr val="3F3F44"/>
            </a:solidFill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565" name="Shape 14"/>
          <p:cNvSpPr/>
          <p:nvPr/>
        </p:nvSpPr>
        <p:spPr>
          <a:xfrm>
            <a:off x="769025" y="6200299"/>
            <a:ext cx="852726" cy="1233488"/>
          </a:xfrm>
          <a:prstGeom prst="roundRect">
            <a:avLst>
              <a:gd name="adj" fmla="val 533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566" name="Text 15"/>
          <p:cNvSpPr txBox="1"/>
          <p:nvPr/>
        </p:nvSpPr>
        <p:spPr>
          <a:xfrm>
            <a:off x="1035486" y="6617137"/>
            <a:ext cx="129844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5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3</a:t>
            </a:r>
          </a:p>
        </p:txBody>
      </p:sp>
      <p:sp>
        <p:nvSpPr>
          <p:cNvPr id="567" name="Text 16"/>
          <p:cNvSpPr txBox="1"/>
          <p:nvPr/>
        </p:nvSpPr>
        <p:spPr>
          <a:xfrm>
            <a:off x="1834871" y="6413420"/>
            <a:ext cx="1530868" cy="31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Access Control</a:t>
            </a:r>
          </a:p>
        </p:txBody>
      </p:sp>
      <p:sp>
        <p:nvSpPr>
          <p:cNvPr id="568" name="Text 17"/>
          <p:cNvSpPr txBox="1"/>
          <p:nvPr/>
        </p:nvSpPr>
        <p:spPr>
          <a:xfrm>
            <a:off x="1834871" y="6874312"/>
            <a:ext cx="10243189" cy="31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JWT-based authentication; role-based data filtering; automatic timestamps for regulatory tracking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ext 0"/>
          <p:cNvSpPr txBox="1"/>
          <p:nvPr/>
        </p:nvSpPr>
        <p:spPr>
          <a:xfrm>
            <a:off x="793790" y="1109543"/>
            <a:ext cx="7675178" cy="67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b="1"/>
              <a:t>Prototype Demos - GUI Mockups</a:t>
            </a:r>
          </a:p>
        </p:txBody>
      </p:sp>
      <p:sp>
        <p:nvSpPr>
          <p:cNvPr id="571" name="Text 1"/>
          <p:cNvSpPr txBox="1"/>
          <p:nvPr/>
        </p:nvSpPr>
        <p:spPr>
          <a:xfrm>
            <a:off x="793790" y="1909048"/>
            <a:ext cx="4302460" cy="405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b="1"/>
              <a:t>GUI Components Implemented</a:t>
            </a:r>
          </a:p>
        </p:txBody>
      </p:sp>
      <p:pic>
        <p:nvPicPr>
          <p:cNvPr id="57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99277"/>
            <a:ext cx="113349" cy="113349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Text 2"/>
          <p:cNvSpPr txBox="1"/>
          <p:nvPr/>
        </p:nvSpPr>
        <p:spPr>
          <a:xfrm>
            <a:off x="1133950" y="2674501"/>
            <a:ext cx="2774799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Login &amp; Registration pages</a:t>
            </a:r>
          </a:p>
        </p:txBody>
      </p:sp>
      <p:pic>
        <p:nvPicPr>
          <p:cNvPr id="574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15809"/>
            <a:ext cx="113349" cy="113349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Text 3"/>
          <p:cNvSpPr txBox="1"/>
          <p:nvPr/>
        </p:nvSpPr>
        <p:spPr>
          <a:xfrm>
            <a:off x="1133950" y="3491031"/>
            <a:ext cx="1942840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Patient Dashboard</a:t>
            </a:r>
          </a:p>
        </p:txBody>
      </p:sp>
      <p:pic>
        <p:nvPicPr>
          <p:cNvPr id="576" name="Image 2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432339"/>
            <a:ext cx="113349" cy="113349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ext 4"/>
          <p:cNvSpPr txBox="1"/>
          <p:nvPr/>
        </p:nvSpPr>
        <p:spPr>
          <a:xfrm>
            <a:off x="1133950" y="4307561"/>
            <a:ext cx="1902765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Doctor Dashboard</a:t>
            </a:r>
          </a:p>
        </p:txBody>
      </p:sp>
      <p:pic>
        <p:nvPicPr>
          <p:cNvPr id="578" name="Image 3" descr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48869"/>
            <a:ext cx="113349" cy="113349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Text 5"/>
          <p:cNvSpPr txBox="1"/>
          <p:nvPr/>
        </p:nvSpPr>
        <p:spPr>
          <a:xfrm>
            <a:off x="1133950" y="5124093"/>
            <a:ext cx="2481449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Side Effect Report Form</a:t>
            </a:r>
          </a:p>
        </p:txBody>
      </p:sp>
      <p:pic>
        <p:nvPicPr>
          <p:cNvPr id="580" name="Image 4" descr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065401"/>
            <a:ext cx="113349" cy="113349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Text 6"/>
          <p:cNvSpPr txBox="1"/>
          <p:nvPr/>
        </p:nvSpPr>
        <p:spPr>
          <a:xfrm>
            <a:off x="1133950" y="5940623"/>
            <a:ext cx="3435236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Medicine Management Interface</a:t>
            </a:r>
          </a:p>
        </p:txBody>
      </p:sp>
      <p:pic>
        <p:nvPicPr>
          <p:cNvPr id="582" name="Image 5" descr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881931"/>
            <a:ext cx="113349" cy="113349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Text 7"/>
          <p:cNvSpPr txBox="1"/>
          <p:nvPr/>
        </p:nvSpPr>
        <p:spPr>
          <a:xfrm>
            <a:off x="1133950" y="6757154"/>
            <a:ext cx="2524730" cy="337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Report Review Interface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 0"/>
          <p:cNvSpPr txBox="1"/>
          <p:nvPr/>
        </p:nvSpPr>
        <p:spPr>
          <a:xfrm>
            <a:off x="595431" y="468867"/>
            <a:ext cx="5937523" cy="52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100"/>
              </a:lnSpc>
              <a:defRPr sz="33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3600" b="1" dirty="0"/>
              <a:t>What Has Been Accomplished?</a:t>
            </a:r>
          </a:p>
        </p:txBody>
      </p:sp>
      <p:sp>
        <p:nvSpPr>
          <p:cNvPr id="586" name="Text 1"/>
          <p:cNvSpPr txBox="1"/>
          <p:nvPr/>
        </p:nvSpPr>
        <p:spPr>
          <a:xfrm>
            <a:off x="595431" y="1187872"/>
            <a:ext cx="12931978" cy="5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 dirty="0"/>
              <a:t>We have successfully delivered on our core development phases, culminating in a robust and feature-rich system for Adverse Drug Reaction reporting.</a:t>
            </a:r>
          </a:p>
        </p:txBody>
      </p:sp>
      <p:sp>
        <p:nvSpPr>
          <p:cNvPr id="587" name="Shape 2"/>
          <p:cNvSpPr/>
          <p:nvPr/>
        </p:nvSpPr>
        <p:spPr>
          <a:xfrm>
            <a:off x="595432" y="2059304"/>
            <a:ext cx="6634758" cy="2638069"/>
          </a:xfrm>
          <a:prstGeom prst="roundRect">
            <a:avLst>
              <a:gd name="adj" fmla="val 4159"/>
            </a:avLst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pic>
        <p:nvPicPr>
          <p:cNvPr id="58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32" y="2036445"/>
            <a:ext cx="6634758" cy="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04154"/>
            <a:ext cx="510302" cy="510303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Text 3"/>
          <p:cNvSpPr txBox="1"/>
          <p:nvPr/>
        </p:nvSpPr>
        <p:spPr>
          <a:xfrm>
            <a:off x="3810713" y="1931670"/>
            <a:ext cx="129844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1</a:t>
            </a:r>
          </a:p>
        </p:txBody>
      </p:sp>
      <p:sp>
        <p:nvSpPr>
          <p:cNvPr id="591" name="Text 4"/>
          <p:cNvSpPr txBox="1"/>
          <p:nvPr/>
        </p:nvSpPr>
        <p:spPr>
          <a:xfrm>
            <a:off x="788312" y="2484596"/>
            <a:ext cx="3071354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Phase 1: Basic Healthcare API</a:t>
            </a:r>
          </a:p>
        </p:txBody>
      </p:sp>
      <p:sp>
        <p:nvSpPr>
          <p:cNvPr id="592" name="Text 5"/>
          <p:cNvSpPr txBox="1"/>
          <p:nvPr/>
        </p:nvSpPr>
        <p:spPr>
          <a:xfrm>
            <a:off x="788313" y="2905481"/>
            <a:ext cx="5166479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Express.js REST API with MongoDB integration</a:t>
            </a:r>
          </a:p>
        </p:txBody>
      </p:sp>
      <p:sp>
        <p:nvSpPr>
          <p:cNvPr id="593" name="Text 6"/>
          <p:cNvSpPr txBox="1"/>
          <p:nvPr/>
        </p:nvSpPr>
        <p:spPr>
          <a:xfrm>
            <a:off x="788313" y="3237190"/>
            <a:ext cx="6301405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JWT-based authentication with role-based access control</a:t>
            </a:r>
          </a:p>
        </p:txBody>
      </p:sp>
      <p:sp>
        <p:nvSpPr>
          <p:cNvPr id="594" name="Text 7"/>
          <p:cNvSpPr txBox="1"/>
          <p:nvPr/>
        </p:nvSpPr>
        <p:spPr>
          <a:xfrm>
            <a:off x="788313" y="3568898"/>
            <a:ext cx="478496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Complete medicine and user management</a:t>
            </a:r>
          </a:p>
        </p:txBody>
      </p:sp>
      <p:sp>
        <p:nvSpPr>
          <p:cNvPr id="595" name="Text 8"/>
          <p:cNvSpPr txBox="1"/>
          <p:nvPr/>
        </p:nvSpPr>
        <p:spPr>
          <a:xfrm>
            <a:off x="788313" y="3900606"/>
            <a:ext cx="489396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Side effect reporting system with validation</a:t>
            </a:r>
          </a:p>
        </p:txBody>
      </p:sp>
      <p:sp>
        <p:nvSpPr>
          <p:cNvPr id="596" name="Text 9"/>
          <p:cNvSpPr txBox="1"/>
          <p:nvPr/>
        </p:nvSpPr>
        <p:spPr>
          <a:xfrm>
            <a:off x="788313" y="4232314"/>
            <a:ext cx="329737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Swagger API documentation</a:t>
            </a:r>
          </a:p>
        </p:txBody>
      </p:sp>
      <p:sp>
        <p:nvSpPr>
          <p:cNvPr id="597" name="Shape 10"/>
          <p:cNvSpPr/>
          <p:nvPr/>
        </p:nvSpPr>
        <p:spPr>
          <a:xfrm>
            <a:off x="7400211" y="2059304"/>
            <a:ext cx="6634758" cy="2638069"/>
          </a:xfrm>
          <a:prstGeom prst="roundRect">
            <a:avLst>
              <a:gd name="adj" fmla="val 4159"/>
            </a:avLst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pic>
        <p:nvPicPr>
          <p:cNvPr id="598" name="Image 2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11" y="2036445"/>
            <a:ext cx="6634758" cy="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379" y="1804154"/>
            <a:ext cx="510303" cy="510303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Text 11"/>
          <p:cNvSpPr txBox="1"/>
          <p:nvPr/>
        </p:nvSpPr>
        <p:spPr>
          <a:xfrm>
            <a:off x="10615493" y="1931670"/>
            <a:ext cx="129844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2</a:t>
            </a:r>
          </a:p>
        </p:txBody>
      </p:sp>
      <p:sp>
        <p:nvSpPr>
          <p:cNvPr id="601" name="Text 12"/>
          <p:cNvSpPr txBox="1"/>
          <p:nvPr/>
        </p:nvSpPr>
        <p:spPr>
          <a:xfrm>
            <a:off x="7593092" y="2484596"/>
            <a:ext cx="4600618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Phase 2: AI-Powered Multimodal Processing</a:t>
            </a:r>
          </a:p>
        </p:txBody>
      </p:sp>
      <p:sp>
        <p:nvSpPr>
          <p:cNvPr id="602" name="Text 13"/>
          <p:cNvSpPr txBox="1"/>
          <p:nvPr/>
        </p:nvSpPr>
        <p:spPr>
          <a:xfrm>
            <a:off x="7593092" y="2905481"/>
            <a:ext cx="4435510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OpenAI GPT-4 Vision for image analysis</a:t>
            </a:r>
          </a:p>
        </p:txBody>
      </p:sp>
      <p:sp>
        <p:nvSpPr>
          <p:cNvPr id="603" name="Text 14"/>
          <p:cNvSpPr txBox="1"/>
          <p:nvPr/>
        </p:nvSpPr>
        <p:spPr>
          <a:xfrm>
            <a:off x="7593092" y="3237190"/>
            <a:ext cx="4465966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OpenAI Whisper for audio transcription</a:t>
            </a:r>
          </a:p>
        </p:txBody>
      </p:sp>
      <p:sp>
        <p:nvSpPr>
          <p:cNvPr id="604" name="Shape 16"/>
          <p:cNvSpPr/>
          <p:nvPr/>
        </p:nvSpPr>
        <p:spPr>
          <a:xfrm>
            <a:off x="595432" y="5122545"/>
            <a:ext cx="6634758" cy="2638069"/>
          </a:xfrm>
          <a:prstGeom prst="roundRect">
            <a:avLst>
              <a:gd name="adj" fmla="val 4159"/>
            </a:avLst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pic>
        <p:nvPicPr>
          <p:cNvPr id="605" name="Image 4" descr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32" y="5099684"/>
            <a:ext cx="6634758" cy="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Image 5" descr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867393"/>
            <a:ext cx="510302" cy="510303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Text 17"/>
          <p:cNvSpPr txBox="1"/>
          <p:nvPr/>
        </p:nvSpPr>
        <p:spPr>
          <a:xfrm>
            <a:off x="3810713" y="4994909"/>
            <a:ext cx="129844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3</a:t>
            </a:r>
          </a:p>
        </p:txBody>
      </p:sp>
      <p:sp>
        <p:nvSpPr>
          <p:cNvPr id="608" name="Text 18"/>
          <p:cNvSpPr txBox="1"/>
          <p:nvPr/>
        </p:nvSpPr>
        <p:spPr>
          <a:xfrm>
            <a:off x="788312" y="5547836"/>
            <a:ext cx="3353482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Phase 3: Advanced Fuzzy Search</a:t>
            </a:r>
          </a:p>
        </p:txBody>
      </p:sp>
      <p:sp>
        <p:nvSpPr>
          <p:cNvPr id="609" name="Text 19"/>
          <p:cNvSpPr txBox="1"/>
          <p:nvPr/>
        </p:nvSpPr>
        <p:spPr>
          <a:xfrm>
            <a:off x="788313" y="5968722"/>
            <a:ext cx="7078861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Multi-algorithm fuzzy search (Fuse.js, Levenshtein, Jaro-Winkler)</a:t>
            </a:r>
          </a:p>
        </p:txBody>
      </p:sp>
      <p:sp>
        <p:nvSpPr>
          <p:cNvPr id="610" name="Text 20"/>
          <p:cNvSpPr txBox="1"/>
          <p:nvPr/>
        </p:nvSpPr>
        <p:spPr>
          <a:xfrm>
            <a:off x="788313" y="6300430"/>
            <a:ext cx="6205225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Intelligent medicine name matching with typo tolerance</a:t>
            </a:r>
          </a:p>
        </p:txBody>
      </p:sp>
      <p:sp>
        <p:nvSpPr>
          <p:cNvPr id="611" name="Text 21"/>
          <p:cNvSpPr txBox="1"/>
          <p:nvPr/>
        </p:nvSpPr>
        <p:spPr>
          <a:xfrm>
            <a:off x="788313" y="6632137"/>
            <a:ext cx="4342535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Brand name to generic name mapping</a:t>
            </a:r>
          </a:p>
        </p:txBody>
      </p:sp>
      <p:sp>
        <p:nvSpPr>
          <p:cNvPr id="612" name="Text 22"/>
          <p:cNvSpPr txBox="1"/>
          <p:nvPr/>
        </p:nvSpPr>
        <p:spPr>
          <a:xfrm>
            <a:off x="788313" y="6963847"/>
            <a:ext cx="4916410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Smart autocomplete and suggestion system</a:t>
            </a:r>
          </a:p>
        </p:txBody>
      </p:sp>
      <p:sp>
        <p:nvSpPr>
          <p:cNvPr id="613" name="Text 23"/>
          <p:cNvSpPr txBox="1"/>
          <p:nvPr/>
        </p:nvSpPr>
        <p:spPr>
          <a:xfrm>
            <a:off x="788313" y="7295554"/>
            <a:ext cx="4935647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Performance-optimized search with caching</a:t>
            </a:r>
          </a:p>
        </p:txBody>
      </p:sp>
      <p:sp>
        <p:nvSpPr>
          <p:cNvPr id="614" name="Shape 24"/>
          <p:cNvSpPr/>
          <p:nvPr/>
        </p:nvSpPr>
        <p:spPr>
          <a:xfrm>
            <a:off x="7400211" y="5122545"/>
            <a:ext cx="6634758" cy="2638069"/>
          </a:xfrm>
          <a:prstGeom prst="roundRect">
            <a:avLst>
              <a:gd name="adj" fmla="val 4159"/>
            </a:avLst>
          </a:prstGeom>
          <a:solidFill>
            <a:srgbClr val="07070C"/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pic>
        <p:nvPicPr>
          <p:cNvPr id="615" name="Image 6" descr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11" y="5099684"/>
            <a:ext cx="6634758" cy="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Image 7" descr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379" y="4867393"/>
            <a:ext cx="510303" cy="510303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Text 25"/>
          <p:cNvSpPr txBox="1"/>
          <p:nvPr/>
        </p:nvSpPr>
        <p:spPr>
          <a:xfrm>
            <a:off x="10615493" y="4994909"/>
            <a:ext cx="129844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4</a:t>
            </a:r>
          </a:p>
        </p:txBody>
      </p:sp>
      <p:sp>
        <p:nvSpPr>
          <p:cNvPr id="618" name="Text 26"/>
          <p:cNvSpPr txBox="1"/>
          <p:nvPr/>
        </p:nvSpPr>
        <p:spPr>
          <a:xfrm>
            <a:off x="7593092" y="5547836"/>
            <a:ext cx="2818079" cy="30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Documentation &amp; Planning</a:t>
            </a:r>
          </a:p>
        </p:txBody>
      </p:sp>
      <p:sp>
        <p:nvSpPr>
          <p:cNvPr id="619" name="Text 27"/>
          <p:cNvSpPr txBox="1"/>
          <p:nvPr/>
        </p:nvSpPr>
        <p:spPr>
          <a:xfrm>
            <a:off x="7593092" y="5968722"/>
            <a:ext cx="347370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12 detailed use case diagrams</a:t>
            </a:r>
          </a:p>
        </p:txBody>
      </p:sp>
      <p:sp>
        <p:nvSpPr>
          <p:cNvPr id="620" name="Text 28"/>
          <p:cNvSpPr txBox="1"/>
          <p:nvPr/>
        </p:nvSpPr>
        <p:spPr>
          <a:xfrm>
            <a:off x="7593092" y="6300430"/>
            <a:ext cx="6203621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Comprehensive functional/non-functional requirements</a:t>
            </a:r>
          </a:p>
        </p:txBody>
      </p:sp>
      <p:sp>
        <p:nvSpPr>
          <p:cNvPr id="621" name="Text 29"/>
          <p:cNvSpPr txBox="1"/>
          <p:nvPr/>
        </p:nvSpPr>
        <p:spPr>
          <a:xfrm>
            <a:off x="7593092" y="6632137"/>
            <a:ext cx="5934317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Data management plan with security implementation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 0"/>
          <p:cNvSpPr txBox="1"/>
          <p:nvPr/>
        </p:nvSpPr>
        <p:spPr>
          <a:xfrm>
            <a:off x="610671" y="479822"/>
            <a:ext cx="3325628" cy="526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sz="34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Spring 2026 Plan</a:t>
            </a:r>
          </a:p>
        </p:txBody>
      </p:sp>
      <p:sp>
        <p:nvSpPr>
          <p:cNvPr id="624" name="Text 1"/>
          <p:cNvSpPr txBox="1"/>
          <p:nvPr/>
        </p:nvSpPr>
        <p:spPr>
          <a:xfrm>
            <a:off x="610671" y="1094898"/>
            <a:ext cx="5724967" cy="424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sz="27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Phase 4: Testing &amp; Quality Assurance</a:t>
            </a:r>
          </a:p>
        </p:txBody>
      </p:sp>
      <p:sp>
        <p:nvSpPr>
          <p:cNvPr id="625" name="Text 2"/>
          <p:cNvSpPr txBox="1"/>
          <p:nvPr/>
        </p:nvSpPr>
        <p:spPr>
          <a:xfrm>
            <a:off x="610671" y="1792723"/>
            <a:ext cx="9557103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Ensuring the robustness and reliability of SafeMed ADR through thorough testing protocols.</a:t>
            </a:r>
          </a:p>
        </p:txBody>
      </p:sp>
      <p:sp>
        <p:nvSpPr>
          <p:cNvPr id="626" name="Shape 3"/>
          <p:cNvSpPr/>
          <p:nvPr/>
        </p:nvSpPr>
        <p:spPr>
          <a:xfrm>
            <a:off x="610671" y="2268141"/>
            <a:ext cx="13409059" cy="2030254"/>
          </a:xfrm>
          <a:prstGeom prst="roundRect">
            <a:avLst>
              <a:gd name="adj" fmla="val 1289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27" name="Shape 4"/>
          <p:cNvSpPr/>
          <p:nvPr/>
        </p:nvSpPr>
        <p:spPr>
          <a:xfrm>
            <a:off x="618292" y="2275761"/>
            <a:ext cx="13393817" cy="50375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28" name="Text 5"/>
          <p:cNvSpPr txBox="1"/>
          <p:nvPr/>
        </p:nvSpPr>
        <p:spPr>
          <a:xfrm>
            <a:off x="792718" y="2388036"/>
            <a:ext cx="382636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Unit testing (backend API endpoints)</a:t>
            </a:r>
          </a:p>
        </p:txBody>
      </p:sp>
      <p:sp>
        <p:nvSpPr>
          <p:cNvPr id="629" name="Text 6"/>
          <p:cNvSpPr txBox="1"/>
          <p:nvPr/>
        </p:nvSpPr>
        <p:spPr>
          <a:xfrm>
            <a:off x="7493437" y="2388036"/>
            <a:ext cx="99706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Week 1-2</a:t>
            </a:r>
          </a:p>
        </p:txBody>
      </p:sp>
      <p:sp>
        <p:nvSpPr>
          <p:cNvPr id="630" name="Shape 7"/>
          <p:cNvSpPr/>
          <p:nvPr/>
        </p:nvSpPr>
        <p:spPr>
          <a:xfrm>
            <a:off x="618292" y="2779514"/>
            <a:ext cx="13393817" cy="50375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31" name="Text 8"/>
          <p:cNvSpPr txBox="1"/>
          <p:nvPr/>
        </p:nvSpPr>
        <p:spPr>
          <a:xfrm>
            <a:off x="792718" y="2891789"/>
            <a:ext cx="3502562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Integration testing (AI workflows)</a:t>
            </a:r>
          </a:p>
        </p:txBody>
      </p:sp>
      <p:sp>
        <p:nvSpPr>
          <p:cNvPr id="632" name="Text 9"/>
          <p:cNvSpPr txBox="1"/>
          <p:nvPr/>
        </p:nvSpPr>
        <p:spPr>
          <a:xfrm>
            <a:off x="7493437" y="2891789"/>
            <a:ext cx="99706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Week 3-4</a:t>
            </a:r>
          </a:p>
        </p:txBody>
      </p:sp>
      <p:sp>
        <p:nvSpPr>
          <p:cNvPr id="633" name="Shape 10"/>
          <p:cNvSpPr/>
          <p:nvPr/>
        </p:nvSpPr>
        <p:spPr>
          <a:xfrm>
            <a:off x="618292" y="3283267"/>
            <a:ext cx="13393817" cy="50375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34" name="Text 11"/>
          <p:cNvSpPr txBox="1"/>
          <p:nvPr/>
        </p:nvSpPr>
        <p:spPr>
          <a:xfrm>
            <a:off x="792718" y="3395543"/>
            <a:ext cx="250228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User acceptance testing</a:t>
            </a:r>
          </a:p>
        </p:txBody>
      </p:sp>
      <p:sp>
        <p:nvSpPr>
          <p:cNvPr id="635" name="Text 12"/>
          <p:cNvSpPr txBox="1"/>
          <p:nvPr/>
        </p:nvSpPr>
        <p:spPr>
          <a:xfrm>
            <a:off x="7493437" y="3395543"/>
            <a:ext cx="99706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Week 5-6</a:t>
            </a:r>
          </a:p>
        </p:txBody>
      </p:sp>
      <p:sp>
        <p:nvSpPr>
          <p:cNvPr id="636" name="Shape 13"/>
          <p:cNvSpPr/>
          <p:nvPr/>
        </p:nvSpPr>
        <p:spPr>
          <a:xfrm>
            <a:off x="618292" y="3787021"/>
            <a:ext cx="13393817" cy="50375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37" name="Text 14"/>
          <p:cNvSpPr txBox="1"/>
          <p:nvPr/>
        </p:nvSpPr>
        <p:spPr>
          <a:xfrm>
            <a:off x="792718" y="3899296"/>
            <a:ext cx="3185167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Security and privacy validation</a:t>
            </a:r>
          </a:p>
        </p:txBody>
      </p:sp>
      <p:sp>
        <p:nvSpPr>
          <p:cNvPr id="638" name="Text 15"/>
          <p:cNvSpPr txBox="1"/>
          <p:nvPr/>
        </p:nvSpPr>
        <p:spPr>
          <a:xfrm>
            <a:off x="7493437" y="3899296"/>
            <a:ext cx="99706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Week 7-8</a:t>
            </a:r>
          </a:p>
        </p:txBody>
      </p:sp>
      <p:sp>
        <p:nvSpPr>
          <p:cNvPr id="639" name="Text 16"/>
          <p:cNvSpPr txBox="1"/>
          <p:nvPr/>
        </p:nvSpPr>
        <p:spPr>
          <a:xfrm>
            <a:off x="610671" y="4560094"/>
            <a:ext cx="3291180" cy="4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sz="27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Phase 5: Deployment</a:t>
            </a:r>
          </a:p>
        </p:txBody>
      </p:sp>
      <p:sp>
        <p:nvSpPr>
          <p:cNvPr id="640" name="Text 17"/>
          <p:cNvSpPr txBox="1"/>
          <p:nvPr/>
        </p:nvSpPr>
        <p:spPr>
          <a:xfrm>
            <a:off x="610671" y="5257918"/>
            <a:ext cx="7360989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Preparing and launching SafeMed ADR into a production environment.</a:t>
            </a:r>
          </a:p>
        </p:txBody>
      </p:sp>
      <p:sp>
        <p:nvSpPr>
          <p:cNvPr id="641" name="Shape 18"/>
          <p:cNvSpPr/>
          <p:nvPr/>
        </p:nvSpPr>
        <p:spPr>
          <a:xfrm>
            <a:off x="610671" y="5733336"/>
            <a:ext cx="13409059" cy="2030255"/>
          </a:xfrm>
          <a:prstGeom prst="roundRect">
            <a:avLst>
              <a:gd name="adj" fmla="val 1289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42" name="Shape 19"/>
          <p:cNvSpPr/>
          <p:nvPr/>
        </p:nvSpPr>
        <p:spPr>
          <a:xfrm>
            <a:off x="618292" y="5740956"/>
            <a:ext cx="13393817" cy="50375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43" name="Text 20"/>
          <p:cNvSpPr txBox="1"/>
          <p:nvPr/>
        </p:nvSpPr>
        <p:spPr>
          <a:xfrm>
            <a:off x="792718" y="5853231"/>
            <a:ext cx="2745945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Cloud infrastructure setup</a:t>
            </a:r>
          </a:p>
        </p:txBody>
      </p:sp>
      <p:sp>
        <p:nvSpPr>
          <p:cNvPr id="644" name="Text 21"/>
          <p:cNvSpPr txBox="1"/>
          <p:nvPr/>
        </p:nvSpPr>
        <p:spPr>
          <a:xfrm>
            <a:off x="7493437" y="5853231"/>
            <a:ext cx="1126912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Week 9-10</a:t>
            </a:r>
          </a:p>
        </p:txBody>
      </p:sp>
      <p:sp>
        <p:nvSpPr>
          <p:cNvPr id="645" name="Shape 22"/>
          <p:cNvSpPr/>
          <p:nvPr/>
        </p:nvSpPr>
        <p:spPr>
          <a:xfrm>
            <a:off x="618292" y="6244709"/>
            <a:ext cx="13393817" cy="50375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46" name="Text 23"/>
          <p:cNvSpPr txBox="1"/>
          <p:nvPr/>
        </p:nvSpPr>
        <p:spPr>
          <a:xfrm>
            <a:off x="792718" y="6356984"/>
            <a:ext cx="2946319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CI/CD pipeline configuration</a:t>
            </a:r>
          </a:p>
        </p:txBody>
      </p:sp>
      <p:sp>
        <p:nvSpPr>
          <p:cNvPr id="647" name="Text 24"/>
          <p:cNvSpPr txBox="1"/>
          <p:nvPr/>
        </p:nvSpPr>
        <p:spPr>
          <a:xfrm>
            <a:off x="7493437" y="6356984"/>
            <a:ext cx="918521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Week 11</a:t>
            </a:r>
          </a:p>
        </p:txBody>
      </p:sp>
      <p:sp>
        <p:nvSpPr>
          <p:cNvPr id="648" name="Shape 25"/>
          <p:cNvSpPr/>
          <p:nvPr/>
        </p:nvSpPr>
        <p:spPr>
          <a:xfrm>
            <a:off x="618292" y="6748463"/>
            <a:ext cx="13393817" cy="503754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49" name="Text 26"/>
          <p:cNvSpPr txBox="1"/>
          <p:nvPr/>
        </p:nvSpPr>
        <p:spPr>
          <a:xfrm>
            <a:off x="792718" y="6860737"/>
            <a:ext cx="247022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Production deployment</a:t>
            </a:r>
          </a:p>
        </p:txBody>
      </p:sp>
      <p:sp>
        <p:nvSpPr>
          <p:cNvPr id="650" name="Text 27"/>
          <p:cNvSpPr txBox="1"/>
          <p:nvPr/>
        </p:nvSpPr>
        <p:spPr>
          <a:xfrm>
            <a:off x="7493437" y="6860737"/>
            <a:ext cx="918521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Week 12</a:t>
            </a:r>
          </a:p>
        </p:txBody>
      </p:sp>
      <p:sp>
        <p:nvSpPr>
          <p:cNvPr id="651" name="Shape 28"/>
          <p:cNvSpPr/>
          <p:nvPr/>
        </p:nvSpPr>
        <p:spPr>
          <a:xfrm>
            <a:off x="618292" y="7252216"/>
            <a:ext cx="13393817" cy="503754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652" name="Text 29"/>
          <p:cNvSpPr txBox="1"/>
          <p:nvPr/>
        </p:nvSpPr>
        <p:spPr>
          <a:xfrm>
            <a:off x="792718" y="7364492"/>
            <a:ext cx="3214021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Performance monitoring setup</a:t>
            </a:r>
          </a:p>
        </p:txBody>
      </p:sp>
      <p:sp>
        <p:nvSpPr>
          <p:cNvPr id="653" name="Text 30"/>
          <p:cNvSpPr txBox="1"/>
          <p:nvPr/>
        </p:nvSpPr>
        <p:spPr>
          <a:xfrm>
            <a:off x="7493437" y="7364492"/>
            <a:ext cx="918521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Week 13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Text 0"/>
          <p:cNvSpPr txBox="1"/>
          <p:nvPr/>
        </p:nvSpPr>
        <p:spPr>
          <a:xfrm>
            <a:off x="638175" y="501968"/>
            <a:ext cx="5068888" cy="54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References (APA Format)</a:t>
            </a:r>
          </a:p>
        </p:txBody>
      </p:sp>
      <p:sp>
        <p:nvSpPr>
          <p:cNvPr id="656" name="Text 1"/>
          <p:cNvSpPr txBox="1"/>
          <p:nvPr/>
        </p:nvSpPr>
        <p:spPr>
          <a:xfrm>
            <a:off x="638174" y="1144666"/>
            <a:ext cx="3362599" cy="32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Technologies &amp; Frameworks</a:t>
            </a:r>
          </a:p>
        </p:txBody>
      </p:sp>
      <p:sp>
        <p:nvSpPr>
          <p:cNvPr id="657" name="Text 2"/>
          <p:cNvSpPr txBox="1"/>
          <p:nvPr/>
        </p:nvSpPr>
        <p:spPr>
          <a:xfrm>
            <a:off x="638175" y="1759981"/>
            <a:ext cx="5494090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t>Express.js. (2024).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Express - Node.js web application framework</a:t>
            </a:r>
            <a:r>
              <a:t>.</a:t>
            </a:r>
          </a:p>
        </p:txBody>
      </p:sp>
      <p:sp>
        <p:nvSpPr>
          <p:cNvPr id="658" name="Text 3"/>
          <p:cNvSpPr txBox="1"/>
          <p:nvPr/>
        </p:nvSpPr>
        <p:spPr>
          <a:xfrm>
            <a:off x="638175" y="2115622"/>
            <a:ext cx="6917358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t>Meta Platforms, Inc. (2024).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React - A JavaScript library for building user interfaces</a:t>
            </a:r>
            <a:r>
              <a:t>.</a:t>
            </a:r>
          </a:p>
        </p:txBody>
      </p:sp>
      <p:sp>
        <p:nvSpPr>
          <p:cNvPr id="659" name="Text 4"/>
          <p:cNvSpPr txBox="1"/>
          <p:nvPr/>
        </p:nvSpPr>
        <p:spPr>
          <a:xfrm>
            <a:off x="638175" y="2471260"/>
            <a:ext cx="4249577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t>MongoDB, Inc. (2024).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MongoDB documentation</a:t>
            </a:r>
            <a:r>
              <a:t>.</a:t>
            </a:r>
          </a:p>
        </p:txBody>
      </p:sp>
      <p:sp>
        <p:nvSpPr>
          <p:cNvPr id="660" name="Text 5"/>
          <p:cNvSpPr txBox="1"/>
          <p:nvPr/>
        </p:nvSpPr>
        <p:spPr>
          <a:xfrm>
            <a:off x="638175" y="2826901"/>
            <a:ext cx="5170959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t>MUI (Material-UI). (2024).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MUI: The React component library</a:t>
            </a:r>
            <a:r>
              <a:t>.</a:t>
            </a:r>
          </a:p>
        </p:txBody>
      </p:sp>
      <p:sp>
        <p:nvSpPr>
          <p:cNvPr id="661" name="Text 6"/>
          <p:cNvSpPr txBox="1"/>
          <p:nvPr/>
        </p:nvSpPr>
        <p:spPr>
          <a:xfrm>
            <a:off x="638174" y="3392209"/>
            <a:ext cx="2710955" cy="325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AI &amp; Machine Learning</a:t>
            </a:r>
          </a:p>
        </p:txBody>
      </p:sp>
      <p:sp>
        <p:nvSpPr>
          <p:cNvPr id="662" name="Text 7"/>
          <p:cNvSpPr txBox="1"/>
          <p:nvPr/>
        </p:nvSpPr>
        <p:spPr>
          <a:xfrm>
            <a:off x="638175" y="4007525"/>
            <a:ext cx="4305921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t>OpenAI. (2024).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GPT-4 Vision API documentation</a:t>
            </a:r>
            <a:r>
              <a:t>.</a:t>
            </a:r>
          </a:p>
        </p:txBody>
      </p:sp>
      <p:sp>
        <p:nvSpPr>
          <p:cNvPr id="663" name="Text 8"/>
          <p:cNvSpPr txBox="1"/>
          <p:nvPr/>
        </p:nvSpPr>
        <p:spPr>
          <a:xfrm>
            <a:off x="638175" y="4363163"/>
            <a:ext cx="3913597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t>OpenAI. (2024).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7"/>
              </a:rPr>
              <a:t>Whisper API documentation</a:t>
            </a:r>
            <a:r>
              <a:t>.</a:t>
            </a:r>
          </a:p>
        </p:txBody>
      </p:sp>
      <p:sp>
        <p:nvSpPr>
          <p:cNvPr id="667" name="Text 12"/>
          <p:cNvSpPr txBox="1"/>
          <p:nvPr/>
        </p:nvSpPr>
        <p:spPr>
          <a:xfrm>
            <a:off x="638174" y="4862653"/>
            <a:ext cx="2592321" cy="32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Healthcare Standards</a:t>
            </a:r>
          </a:p>
        </p:txBody>
      </p:sp>
      <p:sp>
        <p:nvSpPr>
          <p:cNvPr id="668" name="Text 13"/>
          <p:cNvSpPr txBox="1"/>
          <p:nvPr/>
        </p:nvSpPr>
        <p:spPr>
          <a:xfrm>
            <a:off x="638175" y="5477968"/>
            <a:ext cx="6607771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t>U.S. Department of Health &amp; Human Services. (2024).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8"/>
              </a:rPr>
              <a:t>HIPAA for Professionals</a:t>
            </a:r>
            <a:r>
              <a:t>.</a:t>
            </a:r>
          </a:p>
        </p:txBody>
      </p:sp>
      <p:sp>
        <p:nvSpPr>
          <p:cNvPr id="669" name="Text 14"/>
          <p:cNvSpPr txBox="1"/>
          <p:nvPr/>
        </p:nvSpPr>
        <p:spPr>
          <a:xfrm>
            <a:off x="638175" y="5833607"/>
            <a:ext cx="5648797" cy="26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t>World Health Organization. (2024).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9"/>
              </a:rPr>
              <a:t>WHO-UMC Pharmacovigilance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 0"/>
          <p:cNvSpPr txBox="1"/>
          <p:nvPr/>
        </p:nvSpPr>
        <p:spPr>
          <a:xfrm>
            <a:off x="589717" y="463272"/>
            <a:ext cx="4228871" cy="512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100"/>
              </a:lnSpc>
              <a:defRPr sz="33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Presentation Overview</a:t>
            </a:r>
          </a:p>
        </p:txBody>
      </p:sp>
      <p:sp>
        <p:nvSpPr>
          <p:cNvPr id="209" name="Text 1"/>
          <p:cNvSpPr txBox="1"/>
          <p:nvPr/>
        </p:nvSpPr>
        <p:spPr>
          <a:xfrm>
            <a:off x="589717" y="1326713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 dirty="0"/>
              <a:t>01</a:t>
            </a:r>
          </a:p>
        </p:txBody>
      </p:sp>
      <p:pic>
        <p:nvPicPr>
          <p:cNvPr id="21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7" y="1590198"/>
            <a:ext cx="4371262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11" name="Text 2"/>
          <p:cNvSpPr txBox="1"/>
          <p:nvPr/>
        </p:nvSpPr>
        <p:spPr>
          <a:xfrm>
            <a:off x="589717" y="1720095"/>
            <a:ext cx="1195840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Introduction</a:t>
            </a:r>
          </a:p>
        </p:txBody>
      </p:sp>
      <p:sp>
        <p:nvSpPr>
          <p:cNvPr id="212" name="Text 3"/>
          <p:cNvSpPr txBox="1"/>
          <p:nvPr/>
        </p:nvSpPr>
        <p:spPr>
          <a:xfrm>
            <a:off x="589716" y="2084427"/>
            <a:ext cx="4241546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 b="1"/>
              <a:t>Understanding ADR challenges in healthcare</a:t>
            </a:r>
          </a:p>
        </p:txBody>
      </p:sp>
      <p:sp>
        <p:nvSpPr>
          <p:cNvPr id="213" name="Text 4"/>
          <p:cNvSpPr txBox="1"/>
          <p:nvPr/>
        </p:nvSpPr>
        <p:spPr>
          <a:xfrm>
            <a:off x="5129450" y="1326713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/>
              <a:t>02</a:t>
            </a:r>
          </a:p>
        </p:txBody>
      </p:sp>
      <p:pic>
        <p:nvPicPr>
          <p:cNvPr id="214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50" y="1590198"/>
            <a:ext cx="4371381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15" name="Text 5"/>
          <p:cNvSpPr txBox="1"/>
          <p:nvPr/>
        </p:nvSpPr>
        <p:spPr>
          <a:xfrm>
            <a:off x="5129450" y="1720095"/>
            <a:ext cx="1869101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Problem Statement</a:t>
            </a:r>
          </a:p>
        </p:txBody>
      </p:sp>
      <p:sp>
        <p:nvSpPr>
          <p:cNvPr id="216" name="Text 7"/>
          <p:cNvSpPr txBox="1"/>
          <p:nvPr/>
        </p:nvSpPr>
        <p:spPr>
          <a:xfrm>
            <a:off x="9669304" y="1326713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/>
              <a:t>03</a:t>
            </a:r>
          </a:p>
        </p:txBody>
      </p:sp>
      <p:pic>
        <p:nvPicPr>
          <p:cNvPr id="217" name="Image 2" descr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304" y="1590198"/>
            <a:ext cx="4371262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18" name="Text 8"/>
          <p:cNvSpPr txBox="1"/>
          <p:nvPr/>
        </p:nvSpPr>
        <p:spPr>
          <a:xfrm>
            <a:off x="9669304" y="1720095"/>
            <a:ext cx="175368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Proposed Solution</a:t>
            </a:r>
          </a:p>
        </p:txBody>
      </p:sp>
      <p:sp>
        <p:nvSpPr>
          <p:cNvPr id="219" name="Text 9"/>
          <p:cNvSpPr txBox="1"/>
          <p:nvPr/>
        </p:nvSpPr>
        <p:spPr>
          <a:xfrm>
            <a:off x="9669304" y="2084427"/>
            <a:ext cx="4223913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 b="1"/>
              <a:t>SafeMed platform architecture and features</a:t>
            </a:r>
          </a:p>
        </p:txBody>
      </p:sp>
      <p:sp>
        <p:nvSpPr>
          <p:cNvPr id="220" name="Text 10"/>
          <p:cNvSpPr txBox="1"/>
          <p:nvPr/>
        </p:nvSpPr>
        <p:spPr>
          <a:xfrm>
            <a:off x="589717" y="2648783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/>
              <a:t>04</a:t>
            </a:r>
          </a:p>
        </p:txBody>
      </p:sp>
      <p:pic>
        <p:nvPicPr>
          <p:cNvPr id="221" name="Image 3" descr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7" y="2894290"/>
            <a:ext cx="4371262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22" name="Text 11"/>
          <p:cNvSpPr txBox="1"/>
          <p:nvPr/>
        </p:nvSpPr>
        <p:spPr>
          <a:xfrm>
            <a:off x="589717" y="3042166"/>
            <a:ext cx="944169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Use Cases</a:t>
            </a:r>
          </a:p>
        </p:txBody>
      </p:sp>
      <p:sp>
        <p:nvSpPr>
          <p:cNvPr id="223" name="Text 13"/>
          <p:cNvSpPr txBox="1"/>
          <p:nvPr/>
        </p:nvSpPr>
        <p:spPr>
          <a:xfrm>
            <a:off x="5129450" y="2648783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/>
              <a:t>05</a:t>
            </a:r>
          </a:p>
        </p:txBody>
      </p:sp>
      <p:pic>
        <p:nvPicPr>
          <p:cNvPr id="224" name="Image 4" descr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50" y="2894290"/>
            <a:ext cx="4371381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25" name="Text 14"/>
          <p:cNvSpPr txBox="1"/>
          <p:nvPr/>
        </p:nvSpPr>
        <p:spPr>
          <a:xfrm>
            <a:off x="5129450" y="3042166"/>
            <a:ext cx="2398092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Functional Requirements</a:t>
            </a:r>
          </a:p>
        </p:txBody>
      </p:sp>
      <p:sp>
        <p:nvSpPr>
          <p:cNvPr id="226" name="Text 15"/>
          <p:cNvSpPr txBox="1"/>
          <p:nvPr/>
        </p:nvSpPr>
        <p:spPr>
          <a:xfrm>
            <a:off x="5129450" y="3406497"/>
            <a:ext cx="3512180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 b="1"/>
              <a:t>Core capabilities and user workflows</a:t>
            </a:r>
          </a:p>
        </p:txBody>
      </p:sp>
      <p:sp>
        <p:nvSpPr>
          <p:cNvPr id="227" name="Text 16"/>
          <p:cNvSpPr txBox="1"/>
          <p:nvPr/>
        </p:nvSpPr>
        <p:spPr>
          <a:xfrm>
            <a:off x="9669304" y="2648783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/>
              <a:t>06</a:t>
            </a:r>
          </a:p>
        </p:txBody>
      </p:sp>
      <p:pic>
        <p:nvPicPr>
          <p:cNvPr id="228" name="Image 5" descr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304" y="2894290"/>
            <a:ext cx="4371262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29" name="Text 17"/>
          <p:cNvSpPr txBox="1"/>
          <p:nvPr/>
        </p:nvSpPr>
        <p:spPr>
          <a:xfrm>
            <a:off x="9669304" y="3042166"/>
            <a:ext cx="2867773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Non-Functional Requirements</a:t>
            </a:r>
          </a:p>
        </p:txBody>
      </p:sp>
      <p:sp>
        <p:nvSpPr>
          <p:cNvPr id="230" name="Text 18"/>
          <p:cNvSpPr txBox="1"/>
          <p:nvPr/>
        </p:nvSpPr>
        <p:spPr>
          <a:xfrm>
            <a:off x="9669304" y="3406497"/>
            <a:ext cx="4714432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 b="1"/>
              <a:t>Performance, security, and compliance standards</a:t>
            </a:r>
          </a:p>
        </p:txBody>
      </p:sp>
      <p:sp>
        <p:nvSpPr>
          <p:cNvPr id="231" name="Text 19"/>
          <p:cNvSpPr txBox="1"/>
          <p:nvPr/>
        </p:nvSpPr>
        <p:spPr>
          <a:xfrm>
            <a:off x="589717" y="3970852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 dirty="0"/>
              <a:t>07</a:t>
            </a:r>
          </a:p>
        </p:txBody>
      </p:sp>
      <p:pic>
        <p:nvPicPr>
          <p:cNvPr id="232" name="Image 6" descr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7" y="4199452"/>
            <a:ext cx="4371262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33" name="Text 20"/>
          <p:cNvSpPr txBox="1"/>
          <p:nvPr/>
        </p:nvSpPr>
        <p:spPr>
          <a:xfrm>
            <a:off x="589716" y="4364235"/>
            <a:ext cx="193482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System Architecture</a:t>
            </a:r>
          </a:p>
        </p:txBody>
      </p:sp>
      <p:sp>
        <p:nvSpPr>
          <p:cNvPr id="234" name="Text 22"/>
          <p:cNvSpPr txBox="1"/>
          <p:nvPr/>
        </p:nvSpPr>
        <p:spPr>
          <a:xfrm>
            <a:off x="5129450" y="3970852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/>
              <a:t>08</a:t>
            </a:r>
          </a:p>
        </p:txBody>
      </p:sp>
      <p:pic>
        <p:nvPicPr>
          <p:cNvPr id="235" name="Image 7" descr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50" y="4199452"/>
            <a:ext cx="4371381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36" name="Text 23"/>
          <p:cNvSpPr txBox="1"/>
          <p:nvPr/>
        </p:nvSpPr>
        <p:spPr>
          <a:xfrm>
            <a:off x="5129450" y="4364235"/>
            <a:ext cx="301845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Design Patterns &amp; Technologies</a:t>
            </a:r>
          </a:p>
        </p:txBody>
      </p:sp>
      <p:sp>
        <p:nvSpPr>
          <p:cNvPr id="237" name="Text 25"/>
          <p:cNvSpPr txBox="1"/>
          <p:nvPr/>
        </p:nvSpPr>
        <p:spPr>
          <a:xfrm>
            <a:off x="9669304" y="3970852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/>
              <a:t>09</a:t>
            </a:r>
          </a:p>
        </p:txBody>
      </p:sp>
      <p:pic>
        <p:nvPicPr>
          <p:cNvPr id="238" name="Image 8" descr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304" y="4199452"/>
            <a:ext cx="4371262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39" name="Text 26"/>
          <p:cNvSpPr txBox="1"/>
          <p:nvPr/>
        </p:nvSpPr>
        <p:spPr>
          <a:xfrm>
            <a:off x="9669304" y="4364235"/>
            <a:ext cx="1580561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Hosting Strategy</a:t>
            </a:r>
          </a:p>
        </p:txBody>
      </p:sp>
      <p:sp>
        <p:nvSpPr>
          <p:cNvPr id="240" name="Text 28"/>
          <p:cNvSpPr txBox="1"/>
          <p:nvPr/>
        </p:nvSpPr>
        <p:spPr>
          <a:xfrm>
            <a:off x="589717" y="5216802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 dirty="0"/>
              <a:t>10</a:t>
            </a:r>
          </a:p>
        </p:txBody>
      </p:sp>
      <p:pic>
        <p:nvPicPr>
          <p:cNvPr id="241" name="Image 9" descr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7" y="5504736"/>
            <a:ext cx="4371262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42" name="Text 29"/>
          <p:cNvSpPr txBox="1"/>
          <p:nvPr/>
        </p:nvSpPr>
        <p:spPr>
          <a:xfrm>
            <a:off x="589716" y="5686306"/>
            <a:ext cx="2260234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Data Management Plan</a:t>
            </a:r>
          </a:p>
        </p:txBody>
      </p:sp>
      <p:sp>
        <p:nvSpPr>
          <p:cNvPr id="243" name="Text 30"/>
          <p:cNvSpPr txBox="1"/>
          <p:nvPr/>
        </p:nvSpPr>
        <p:spPr>
          <a:xfrm>
            <a:off x="589716" y="6050636"/>
            <a:ext cx="4134145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 b="1"/>
              <a:t>Data management and system architecture</a:t>
            </a:r>
          </a:p>
        </p:txBody>
      </p:sp>
      <p:sp>
        <p:nvSpPr>
          <p:cNvPr id="244" name="Text 31"/>
          <p:cNvSpPr txBox="1"/>
          <p:nvPr/>
        </p:nvSpPr>
        <p:spPr>
          <a:xfrm>
            <a:off x="5129450" y="5216802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 dirty="0"/>
              <a:t>11</a:t>
            </a:r>
          </a:p>
        </p:txBody>
      </p:sp>
      <p:pic>
        <p:nvPicPr>
          <p:cNvPr id="245" name="Image 10" descr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450" y="5504736"/>
            <a:ext cx="4371381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46" name="Text 32"/>
          <p:cNvSpPr txBox="1"/>
          <p:nvPr/>
        </p:nvSpPr>
        <p:spPr>
          <a:xfrm>
            <a:off x="5129450" y="5686306"/>
            <a:ext cx="3135474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Prototype Demos - GUI Mockups</a:t>
            </a:r>
          </a:p>
        </p:txBody>
      </p:sp>
      <p:sp>
        <p:nvSpPr>
          <p:cNvPr id="247" name="Text 33"/>
          <p:cNvSpPr txBox="1"/>
          <p:nvPr/>
        </p:nvSpPr>
        <p:spPr>
          <a:xfrm>
            <a:off x="5129450" y="6050636"/>
            <a:ext cx="1226298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1800" b="1"/>
              <a:t>Live features</a:t>
            </a:r>
          </a:p>
        </p:txBody>
      </p:sp>
      <p:sp>
        <p:nvSpPr>
          <p:cNvPr id="248" name="Text 34"/>
          <p:cNvSpPr txBox="1"/>
          <p:nvPr/>
        </p:nvSpPr>
        <p:spPr>
          <a:xfrm>
            <a:off x="9669304" y="5192551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 dirty="0"/>
              <a:t>12</a:t>
            </a:r>
          </a:p>
        </p:txBody>
      </p:sp>
      <p:pic>
        <p:nvPicPr>
          <p:cNvPr id="249" name="Image 11" descr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304" y="5504736"/>
            <a:ext cx="4371262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50" name="Text 35"/>
          <p:cNvSpPr txBox="1"/>
          <p:nvPr/>
        </p:nvSpPr>
        <p:spPr>
          <a:xfrm>
            <a:off x="9669304" y="5686306"/>
            <a:ext cx="298639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What Have Been Accomplished</a:t>
            </a:r>
          </a:p>
        </p:txBody>
      </p:sp>
      <p:sp>
        <p:nvSpPr>
          <p:cNvPr id="251" name="Text 37"/>
          <p:cNvSpPr txBox="1"/>
          <p:nvPr/>
        </p:nvSpPr>
        <p:spPr>
          <a:xfrm>
            <a:off x="589717" y="6551697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 dirty="0"/>
              <a:t>13</a:t>
            </a:r>
          </a:p>
        </p:txBody>
      </p:sp>
      <p:pic>
        <p:nvPicPr>
          <p:cNvPr id="252" name="Image 12" descr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17" y="6809899"/>
            <a:ext cx="6641187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53" name="Text 38"/>
          <p:cNvSpPr txBox="1"/>
          <p:nvPr/>
        </p:nvSpPr>
        <p:spPr>
          <a:xfrm>
            <a:off x="589717" y="7008376"/>
            <a:ext cx="159338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Spring 2026 Plan</a:t>
            </a:r>
          </a:p>
        </p:txBody>
      </p:sp>
      <p:sp>
        <p:nvSpPr>
          <p:cNvPr id="254" name="Text 40"/>
          <p:cNvSpPr txBox="1"/>
          <p:nvPr/>
        </p:nvSpPr>
        <p:spPr>
          <a:xfrm>
            <a:off x="7399377" y="6516612"/>
            <a:ext cx="234038" cy="269304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</a:lstStyle>
          <a:p>
            <a:r>
              <a:rPr sz="1800" b="1" dirty="0"/>
              <a:t>14</a:t>
            </a:r>
          </a:p>
        </p:txBody>
      </p:sp>
      <p:pic>
        <p:nvPicPr>
          <p:cNvPr id="255" name="Image 13" descr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377" y="6809899"/>
            <a:ext cx="6641187" cy="2286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56" name="Text 41"/>
          <p:cNvSpPr txBox="1"/>
          <p:nvPr/>
        </p:nvSpPr>
        <p:spPr>
          <a:xfrm>
            <a:off x="7399377" y="7008376"/>
            <a:ext cx="1057982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1800" b="1"/>
              <a:t>References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 0"/>
          <p:cNvSpPr txBox="1"/>
          <p:nvPr/>
        </p:nvSpPr>
        <p:spPr>
          <a:xfrm>
            <a:off x="5270500" y="2882900"/>
            <a:ext cx="4267200" cy="70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5500"/>
              </a:lnSpc>
              <a:defRPr sz="44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4800"/>
              <a:t>Thank You </a:t>
            </a:r>
          </a:p>
        </p:txBody>
      </p:sp>
      <p:sp>
        <p:nvSpPr>
          <p:cNvPr id="672" name="Text 1"/>
          <p:cNvSpPr txBox="1"/>
          <p:nvPr/>
        </p:nvSpPr>
        <p:spPr>
          <a:xfrm>
            <a:off x="6399627" y="4228688"/>
            <a:ext cx="1910820" cy="43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2800"/>
              </a:lnSpc>
              <a:defRPr sz="1700" b="1">
                <a:solidFill>
                  <a:srgbClr val="AFCBF8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4800"/>
              <a:t>Q&amp;A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 0"/>
          <p:cNvSpPr txBox="1"/>
          <p:nvPr/>
        </p:nvSpPr>
        <p:spPr>
          <a:xfrm>
            <a:off x="604243" y="474701"/>
            <a:ext cx="6837958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4200"/>
              </a:lnSpc>
              <a:defRPr sz="33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3600" b="1" dirty="0"/>
              <a:t>Introduction: Adverse Drug Reactions Today</a:t>
            </a:r>
          </a:p>
        </p:txBody>
      </p:sp>
      <p:sp>
        <p:nvSpPr>
          <p:cNvPr id="259" name="Text 2"/>
          <p:cNvSpPr txBox="1"/>
          <p:nvPr/>
        </p:nvSpPr>
        <p:spPr>
          <a:xfrm>
            <a:off x="604241" y="1888212"/>
            <a:ext cx="6500338" cy="5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 dirty="0"/>
              <a:t>Adverse Drug Reactions (ADRs) are harmful or unwanted effects from medications.</a:t>
            </a:r>
          </a:p>
        </p:txBody>
      </p:sp>
      <p:sp>
        <p:nvSpPr>
          <p:cNvPr id="260" name="Text 3"/>
          <p:cNvSpPr txBox="1"/>
          <p:nvPr/>
        </p:nvSpPr>
        <p:spPr>
          <a:xfrm>
            <a:off x="604241" y="2619120"/>
            <a:ext cx="6837959" cy="5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 dirty="0"/>
              <a:t>Current reporting methods are inconsistent and often delayed.</a:t>
            </a:r>
          </a:p>
        </p:txBody>
      </p:sp>
      <p:sp>
        <p:nvSpPr>
          <p:cNvPr id="261" name="Text 4"/>
          <p:cNvSpPr txBox="1"/>
          <p:nvPr/>
        </p:nvSpPr>
        <p:spPr>
          <a:xfrm>
            <a:off x="596622" y="3365834"/>
            <a:ext cx="5931178" cy="5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 dirty="0"/>
              <a:t>Healthcare professionals face difficulty processing incomplete reports.</a:t>
            </a:r>
          </a:p>
        </p:txBody>
      </p:sp>
      <p:sp>
        <p:nvSpPr>
          <p:cNvPr id="262" name="Text 5"/>
          <p:cNvSpPr txBox="1"/>
          <p:nvPr/>
        </p:nvSpPr>
        <p:spPr>
          <a:xfrm>
            <a:off x="596622" y="4192026"/>
            <a:ext cx="6500338" cy="55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100"/>
              </a:lnSpc>
              <a:buSzPct val="100000"/>
              <a:buChar char="•"/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 dirty="0"/>
              <a:t>Goal: Build a simple, fast, and secure ADR reporting platform for patients and doctors.</a:t>
            </a:r>
          </a:p>
        </p:txBody>
      </p:sp>
      <p:pic>
        <p:nvPicPr>
          <p:cNvPr id="26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65100"/>
            <a:ext cx="6400800" cy="7802563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Text 6"/>
          <p:cNvSpPr txBox="1"/>
          <p:nvPr/>
        </p:nvSpPr>
        <p:spPr>
          <a:xfrm>
            <a:off x="604242" y="8356044"/>
            <a:ext cx="10989767" cy="20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700"/>
              </a:lnSpc>
              <a:defRPr sz="10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pPr>
            <a:r>
              <a:t>SafeMed addresses these gaps</a:t>
            </a:r>
            <a:r>
              <a:rPr b="0"/>
              <a:t> by providing a streamlined, digital-first platform that enables rapid, structured reporting of adverse drug reactions from both patients and healthcare professionals.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 0"/>
          <p:cNvSpPr txBox="1"/>
          <p:nvPr/>
        </p:nvSpPr>
        <p:spPr>
          <a:xfrm>
            <a:off x="793789" y="1691202"/>
            <a:ext cx="6347892" cy="947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7700"/>
              </a:lnSpc>
              <a:defRPr sz="61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b="1" dirty="0"/>
              <a:t>Problem Statement</a:t>
            </a:r>
          </a:p>
        </p:txBody>
      </p:sp>
      <p:sp>
        <p:nvSpPr>
          <p:cNvPr id="267" name="Text 1"/>
          <p:cNvSpPr txBox="1"/>
          <p:nvPr/>
        </p:nvSpPr>
        <p:spPr>
          <a:xfrm>
            <a:off x="793790" y="3009582"/>
            <a:ext cx="921726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Patients submit ADRs through multiple methods (email, phone, paper).</a:t>
            </a:r>
          </a:p>
        </p:txBody>
      </p:sp>
      <p:sp>
        <p:nvSpPr>
          <p:cNvPr id="268" name="Text 2"/>
          <p:cNvSpPr txBox="1"/>
          <p:nvPr/>
        </p:nvSpPr>
        <p:spPr>
          <a:xfrm>
            <a:off x="793790" y="3451781"/>
            <a:ext cx="595515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Reports often lack key details or consistency.</a:t>
            </a:r>
          </a:p>
        </p:txBody>
      </p:sp>
      <p:sp>
        <p:nvSpPr>
          <p:cNvPr id="269" name="Text 3"/>
          <p:cNvSpPr txBox="1"/>
          <p:nvPr/>
        </p:nvSpPr>
        <p:spPr>
          <a:xfrm>
            <a:off x="793790" y="3893978"/>
            <a:ext cx="6533840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Staff manually verify data and identify duplicates.</a:t>
            </a:r>
          </a:p>
        </p:txBody>
      </p:sp>
      <p:sp>
        <p:nvSpPr>
          <p:cNvPr id="270" name="Text 4"/>
          <p:cNvSpPr txBox="1"/>
          <p:nvPr/>
        </p:nvSpPr>
        <p:spPr>
          <a:xfrm>
            <a:off x="793790" y="4336177"/>
            <a:ext cx="5979201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Urgent reports are not prioritized effectively.</a:t>
            </a:r>
          </a:p>
        </p:txBody>
      </p:sp>
      <p:sp>
        <p:nvSpPr>
          <p:cNvPr id="271" name="Text 5"/>
          <p:cNvSpPr txBox="1"/>
          <p:nvPr/>
        </p:nvSpPr>
        <p:spPr>
          <a:xfrm>
            <a:off x="793790" y="4778375"/>
            <a:ext cx="11759629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Privacy risks exist due to sensitive images or personal health information shared insecurely.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ext 0"/>
          <p:cNvSpPr txBox="1"/>
          <p:nvPr/>
        </p:nvSpPr>
        <p:spPr>
          <a:xfrm>
            <a:off x="793790" y="1620082"/>
            <a:ext cx="5278689" cy="711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5400" b="1" dirty="0"/>
              <a:t>Proposed Solution</a:t>
            </a:r>
          </a:p>
        </p:txBody>
      </p:sp>
      <p:sp>
        <p:nvSpPr>
          <p:cNvPr id="275" name="Text 1"/>
          <p:cNvSpPr txBox="1"/>
          <p:nvPr/>
        </p:nvSpPr>
        <p:spPr>
          <a:xfrm>
            <a:off x="793789" y="2895837"/>
            <a:ext cx="3501511" cy="68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b="1" dirty="0"/>
              <a:t>SafeMed ADR Web Application</a:t>
            </a:r>
          </a:p>
        </p:txBody>
      </p:sp>
      <p:sp>
        <p:nvSpPr>
          <p:cNvPr id="276" name="Text 2"/>
          <p:cNvSpPr txBox="1"/>
          <p:nvPr/>
        </p:nvSpPr>
        <p:spPr>
          <a:xfrm>
            <a:off x="793789" y="3831311"/>
            <a:ext cx="3501511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A secure web-based system for ADR reporting and management.</a:t>
            </a:r>
          </a:p>
        </p:txBody>
      </p:sp>
      <p:sp>
        <p:nvSpPr>
          <p:cNvPr id="277" name="Text 3"/>
          <p:cNvSpPr txBox="1"/>
          <p:nvPr/>
        </p:nvSpPr>
        <p:spPr>
          <a:xfrm>
            <a:off x="793789" y="4999314"/>
            <a:ext cx="3501511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Patients: Submit side effects (text, image, or voice).</a:t>
            </a:r>
          </a:p>
        </p:txBody>
      </p:sp>
      <p:sp>
        <p:nvSpPr>
          <p:cNvPr id="278" name="Text 4"/>
          <p:cNvSpPr txBox="1"/>
          <p:nvPr/>
        </p:nvSpPr>
        <p:spPr>
          <a:xfrm>
            <a:off x="793789" y="6167317"/>
            <a:ext cx="350151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 dirty="0"/>
              <a:t>Doctors: Review, verify, and classify reports.</a:t>
            </a:r>
          </a:p>
        </p:txBody>
      </p:sp>
      <p:sp>
        <p:nvSpPr>
          <p:cNvPr id="279" name="Text 5"/>
          <p:cNvSpPr txBox="1"/>
          <p:nvPr/>
        </p:nvSpPr>
        <p:spPr>
          <a:xfrm>
            <a:off x="4856320" y="2895837"/>
            <a:ext cx="1510029" cy="334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b="1"/>
              <a:t>Key Features</a:t>
            </a:r>
          </a:p>
        </p:txBody>
      </p:sp>
      <p:sp>
        <p:nvSpPr>
          <p:cNvPr id="280" name="Text 6"/>
          <p:cNvSpPr txBox="1"/>
          <p:nvPr/>
        </p:nvSpPr>
        <p:spPr>
          <a:xfrm>
            <a:off x="4856320" y="3476981"/>
            <a:ext cx="3401572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Secure online ADR form.</a:t>
            </a:r>
          </a:p>
        </p:txBody>
      </p:sp>
      <p:sp>
        <p:nvSpPr>
          <p:cNvPr id="281" name="Text 7"/>
          <p:cNvSpPr txBox="1"/>
          <p:nvPr/>
        </p:nvSpPr>
        <p:spPr>
          <a:xfrm>
            <a:off x="4856320" y="3919180"/>
            <a:ext cx="350151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Duplicate detection &amp; severity scoring.</a:t>
            </a:r>
          </a:p>
        </p:txBody>
      </p:sp>
      <p:sp>
        <p:nvSpPr>
          <p:cNvPr id="282" name="Text 8"/>
          <p:cNvSpPr txBox="1"/>
          <p:nvPr/>
        </p:nvSpPr>
        <p:spPr>
          <a:xfrm>
            <a:off x="4856320" y="4724281"/>
            <a:ext cx="350151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/>
              <a:t>Role-based login for patients, and doctors.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 0"/>
          <p:cNvSpPr txBox="1"/>
          <p:nvPr/>
        </p:nvSpPr>
        <p:spPr>
          <a:xfrm>
            <a:off x="598407" y="470177"/>
            <a:ext cx="3844001" cy="539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200"/>
              </a:lnSpc>
              <a:defRPr sz="33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4000" b="1" dirty="0"/>
              <a:t>12 Core Use Cases</a:t>
            </a:r>
          </a:p>
        </p:txBody>
      </p:sp>
      <p:sp>
        <p:nvSpPr>
          <p:cNvPr id="285" name="Shape 1"/>
          <p:cNvSpPr/>
          <p:nvPr/>
        </p:nvSpPr>
        <p:spPr>
          <a:xfrm>
            <a:off x="598407" y="1346359"/>
            <a:ext cx="13433586" cy="6434019"/>
          </a:xfrm>
          <a:prstGeom prst="roundRect">
            <a:avLst>
              <a:gd name="adj" fmla="val 399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286" name="Shape 2"/>
          <p:cNvSpPr/>
          <p:nvPr/>
        </p:nvSpPr>
        <p:spPr>
          <a:xfrm>
            <a:off x="606028" y="1353978"/>
            <a:ext cx="13418344" cy="49375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287" name="Text 3"/>
          <p:cNvSpPr txBox="1"/>
          <p:nvPr/>
        </p:nvSpPr>
        <p:spPr>
          <a:xfrm>
            <a:off x="777001" y="1464111"/>
            <a:ext cx="128240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#</a:t>
            </a:r>
          </a:p>
        </p:txBody>
      </p:sp>
      <p:sp>
        <p:nvSpPr>
          <p:cNvPr id="288" name="Text 4"/>
          <p:cNvSpPr txBox="1"/>
          <p:nvPr/>
        </p:nvSpPr>
        <p:spPr>
          <a:xfrm>
            <a:off x="2122645" y="1464111"/>
            <a:ext cx="95218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Use Case</a:t>
            </a:r>
          </a:p>
        </p:txBody>
      </p:sp>
      <p:sp>
        <p:nvSpPr>
          <p:cNvPr id="289" name="Text 5"/>
          <p:cNvSpPr txBox="1"/>
          <p:nvPr/>
        </p:nvSpPr>
        <p:spPr>
          <a:xfrm>
            <a:off x="8160901" y="1464111"/>
            <a:ext cx="490519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Goal</a:t>
            </a:r>
          </a:p>
        </p:txBody>
      </p:sp>
      <p:sp>
        <p:nvSpPr>
          <p:cNvPr id="290" name="Shape 6"/>
          <p:cNvSpPr/>
          <p:nvPr/>
        </p:nvSpPr>
        <p:spPr>
          <a:xfrm>
            <a:off x="606028" y="1847731"/>
            <a:ext cx="13418344" cy="493752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291" name="Text 7"/>
          <p:cNvSpPr txBox="1"/>
          <p:nvPr/>
        </p:nvSpPr>
        <p:spPr>
          <a:xfrm>
            <a:off x="777001" y="1957864"/>
            <a:ext cx="1298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1</a:t>
            </a:r>
          </a:p>
        </p:txBody>
      </p:sp>
      <p:sp>
        <p:nvSpPr>
          <p:cNvPr id="292" name="Text 8"/>
          <p:cNvSpPr txBox="1"/>
          <p:nvPr/>
        </p:nvSpPr>
        <p:spPr>
          <a:xfrm>
            <a:off x="2122645" y="1957864"/>
            <a:ext cx="267861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 dirty="0"/>
              <a:t>Submit ADR Report (Text)</a:t>
            </a:r>
          </a:p>
        </p:txBody>
      </p:sp>
      <p:sp>
        <p:nvSpPr>
          <p:cNvPr id="293" name="Text 9"/>
          <p:cNvSpPr txBox="1"/>
          <p:nvPr/>
        </p:nvSpPr>
        <p:spPr>
          <a:xfrm>
            <a:off x="8160901" y="1957864"/>
            <a:ext cx="3547446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Patient reports side effect via text</a:t>
            </a:r>
          </a:p>
        </p:txBody>
      </p:sp>
      <p:sp>
        <p:nvSpPr>
          <p:cNvPr id="294" name="Shape 10"/>
          <p:cNvSpPr/>
          <p:nvPr/>
        </p:nvSpPr>
        <p:spPr>
          <a:xfrm>
            <a:off x="606028" y="2341483"/>
            <a:ext cx="13418344" cy="49375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295" name="Text 11"/>
          <p:cNvSpPr txBox="1"/>
          <p:nvPr/>
        </p:nvSpPr>
        <p:spPr>
          <a:xfrm>
            <a:off x="777001" y="2451616"/>
            <a:ext cx="1298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2</a:t>
            </a:r>
          </a:p>
        </p:txBody>
      </p:sp>
      <p:sp>
        <p:nvSpPr>
          <p:cNvPr id="296" name="Text 12"/>
          <p:cNvSpPr txBox="1"/>
          <p:nvPr/>
        </p:nvSpPr>
        <p:spPr>
          <a:xfrm>
            <a:off x="2122645" y="2451616"/>
            <a:ext cx="2500685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Submit Report via Voice</a:t>
            </a:r>
          </a:p>
        </p:txBody>
      </p:sp>
      <p:sp>
        <p:nvSpPr>
          <p:cNvPr id="297" name="Text 13"/>
          <p:cNvSpPr txBox="1"/>
          <p:nvPr/>
        </p:nvSpPr>
        <p:spPr>
          <a:xfrm>
            <a:off x="8160901" y="2451616"/>
            <a:ext cx="4780155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Voice recording submission with transcription</a:t>
            </a:r>
          </a:p>
        </p:txBody>
      </p:sp>
      <p:sp>
        <p:nvSpPr>
          <p:cNvPr id="298" name="Shape 14"/>
          <p:cNvSpPr/>
          <p:nvPr/>
        </p:nvSpPr>
        <p:spPr>
          <a:xfrm>
            <a:off x="606028" y="2835235"/>
            <a:ext cx="13418344" cy="493752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299" name="Text 15"/>
          <p:cNvSpPr txBox="1"/>
          <p:nvPr/>
        </p:nvSpPr>
        <p:spPr>
          <a:xfrm>
            <a:off x="777001" y="2945368"/>
            <a:ext cx="1298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3</a:t>
            </a:r>
          </a:p>
        </p:txBody>
      </p:sp>
      <p:sp>
        <p:nvSpPr>
          <p:cNvPr id="300" name="Text 16"/>
          <p:cNvSpPr txBox="1"/>
          <p:nvPr/>
        </p:nvSpPr>
        <p:spPr>
          <a:xfrm>
            <a:off x="2122645" y="2945368"/>
            <a:ext cx="2712281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Submit Report with Photo</a:t>
            </a:r>
          </a:p>
        </p:txBody>
      </p:sp>
      <p:sp>
        <p:nvSpPr>
          <p:cNvPr id="301" name="Text 17"/>
          <p:cNvSpPr txBox="1"/>
          <p:nvPr/>
        </p:nvSpPr>
        <p:spPr>
          <a:xfrm>
            <a:off x="8160901" y="2945368"/>
            <a:ext cx="453649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Image-based side effect report and analysis</a:t>
            </a:r>
          </a:p>
        </p:txBody>
      </p:sp>
      <p:sp>
        <p:nvSpPr>
          <p:cNvPr id="302" name="Shape 18"/>
          <p:cNvSpPr/>
          <p:nvPr/>
        </p:nvSpPr>
        <p:spPr>
          <a:xfrm>
            <a:off x="606028" y="3328987"/>
            <a:ext cx="13418344" cy="49375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03" name="Text 19"/>
          <p:cNvSpPr txBox="1"/>
          <p:nvPr/>
        </p:nvSpPr>
        <p:spPr>
          <a:xfrm>
            <a:off x="777001" y="3439119"/>
            <a:ext cx="1298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4</a:t>
            </a:r>
          </a:p>
        </p:txBody>
      </p:sp>
      <p:sp>
        <p:nvSpPr>
          <p:cNvPr id="304" name="Text 20"/>
          <p:cNvSpPr txBox="1"/>
          <p:nvPr/>
        </p:nvSpPr>
        <p:spPr>
          <a:xfrm>
            <a:off x="2122645" y="3439119"/>
            <a:ext cx="212878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Review ADR Reports</a:t>
            </a:r>
          </a:p>
        </p:txBody>
      </p:sp>
      <p:sp>
        <p:nvSpPr>
          <p:cNvPr id="305" name="Text 21"/>
          <p:cNvSpPr txBox="1"/>
          <p:nvPr/>
        </p:nvSpPr>
        <p:spPr>
          <a:xfrm>
            <a:off x="8160901" y="3439119"/>
            <a:ext cx="4377802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Healthcare staff view and manage reports</a:t>
            </a:r>
          </a:p>
        </p:txBody>
      </p:sp>
      <p:sp>
        <p:nvSpPr>
          <p:cNvPr id="306" name="Shape 22"/>
          <p:cNvSpPr/>
          <p:nvPr/>
        </p:nvSpPr>
        <p:spPr>
          <a:xfrm>
            <a:off x="606028" y="3822739"/>
            <a:ext cx="13418344" cy="493752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07" name="Text 23"/>
          <p:cNvSpPr txBox="1"/>
          <p:nvPr/>
        </p:nvSpPr>
        <p:spPr>
          <a:xfrm>
            <a:off x="777001" y="3932873"/>
            <a:ext cx="1298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5</a:t>
            </a:r>
          </a:p>
        </p:txBody>
      </p:sp>
      <p:sp>
        <p:nvSpPr>
          <p:cNvPr id="308" name="Text 24"/>
          <p:cNvSpPr txBox="1"/>
          <p:nvPr/>
        </p:nvSpPr>
        <p:spPr>
          <a:xfrm>
            <a:off x="2122645" y="3932873"/>
            <a:ext cx="2778005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Validate Submitted Report</a:t>
            </a:r>
          </a:p>
        </p:txBody>
      </p:sp>
      <p:sp>
        <p:nvSpPr>
          <p:cNvPr id="309" name="Text 25"/>
          <p:cNvSpPr txBox="1"/>
          <p:nvPr/>
        </p:nvSpPr>
        <p:spPr>
          <a:xfrm>
            <a:off x="8160901" y="3932873"/>
            <a:ext cx="464870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System ensures required fields are complete</a:t>
            </a:r>
          </a:p>
        </p:txBody>
      </p:sp>
      <p:sp>
        <p:nvSpPr>
          <p:cNvPr id="310" name="Shape 26"/>
          <p:cNvSpPr/>
          <p:nvPr/>
        </p:nvSpPr>
        <p:spPr>
          <a:xfrm>
            <a:off x="606028" y="4316491"/>
            <a:ext cx="13418344" cy="49375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11" name="Text 27"/>
          <p:cNvSpPr txBox="1"/>
          <p:nvPr/>
        </p:nvSpPr>
        <p:spPr>
          <a:xfrm>
            <a:off x="777001" y="4426625"/>
            <a:ext cx="1298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6</a:t>
            </a:r>
          </a:p>
        </p:txBody>
      </p:sp>
      <p:sp>
        <p:nvSpPr>
          <p:cNvPr id="312" name="Text 28"/>
          <p:cNvSpPr txBox="1"/>
          <p:nvPr/>
        </p:nvSpPr>
        <p:spPr>
          <a:xfrm>
            <a:off x="2122645" y="4426625"/>
            <a:ext cx="2874185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Securely Store ADR Reports</a:t>
            </a:r>
          </a:p>
        </p:txBody>
      </p:sp>
      <p:sp>
        <p:nvSpPr>
          <p:cNvPr id="313" name="Text 29"/>
          <p:cNvSpPr txBox="1"/>
          <p:nvPr/>
        </p:nvSpPr>
        <p:spPr>
          <a:xfrm>
            <a:off x="8160901" y="4426625"/>
            <a:ext cx="4807406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Encrypted database storage of all submissions</a:t>
            </a:r>
          </a:p>
        </p:txBody>
      </p:sp>
      <p:sp>
        <p:nvSpPr>
          <p:cNvPr id="314" name="Shape 30"/>
          <p:cNvSpPr/>
          <p:nvPr/>
        </p:nvSpPr>
        <p:spPr>
          <a:xfrm>
            <a:off x="606028" y="4810243"/>
            <a:ext cx="13418344" cy="493752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15" name="Text 31"/>
          <p:cNvSpPr txBox="1"/>
          <p:nvPr/>
        </p:nvSpPr>
        <p:spPr>
          <a:xfrm>
            <a:off x="777001" y="4920377"/>
            <a:ext cx="1298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7</a:t>
            </a:r>
          </a:p>
        </p:txBody>
      </p:sp>
      <p:sp>
        <p:nvSpPr>
          <p:cNvPr id="316" name="Text 32"/>
          <p:cNvSpPr txBox="1"/>
          <p:nvPr/>
        </p:nvSpPr>
        <p:spPr>
          <a:xfrm>
            <a:off x="2122645" y="4920377"/>
            <a:ext cx="2300310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Healthcare Staff Login</a:t>
            </a:r>
          </a:p>
        </p:txBody>
      </p:sp>
      <p:sp>
        <p:nvSpPr>
          <p:cNvPr id="317" name="Text 33"/>
          <p:cNvSpPr txBox="1"/>
          <p:nvPr/>
        </p:nvSpPr>
        <p:spPr>
          <a:xfrm>
            <a:off x="8160901" y="4920377"/>
            <a:ext cx="43473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Secure system access with authentication</a:t>
            </a:r>
          </a:p>
        </p:txBody>
      </p:sp>
      <p:sp>
        <p:nvSpPr>
          <p:cNvPr id="318" name="Shape 34"/>
          <p:cNvSpPr/>
          <p:nvPr/>
        </p:nvSpPr>
        <p:spPr>
          <a:xfrm>
            <a:off x="606028" y="5303996"/>
            <a:ext cx="13418344" cy="49375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19" name="Text 35"/>
          <p:cNvSpPr txBox="1"/>
          <p:nvPr/>
        </p:nvSpPr>
        <p:spPr>
          <a:xfrm>
            <a:off x="777001" y="5414128"/>
            <a:ext cx="1298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8</a:t>
            </a:r>
          </a:p>
        </p:txBody>
      </p:sp>
      <p:sp>
        <p:nvSpPr>
          <p:cNvPr id="320" name="Text 36"/>
          <p:cNvSpPr txBox="1"/>
          <p:nvPr/>
        </p:nvSpPr>
        <p:spPr>
          <a:xfrm>
            <a:off x="2122645" y="5414128"/>
            <a:ext cx="2723502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Identify Duplicate Reports</a:t>
            </a:r>
          </a:p>
        </p:txBody>
      </p:sp>
      <p:sp>
        <p:nvSpPr>
          <p:cNvPr id="321" name="Text 37"/>
          <p:cNvSpPr txBox="1"/>
          <p:nvPr/>
        </p:nvSpPr>
        <p:spPr>
          <a:xfrm>
            <a:off x="8160901" y="5414128"/>
            <a:ext cx="4607030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System flags repeated reports automatically</a:t>
            </a:r>
          </a:p>
        </p:txBody>
      </p:sp>
      <p:sp>
        <p:nvSpPr>
          <p:cNvPr id="322" name="Shape 38"/>
          <p:cNvSpPr/>
          <p:nvPr/>
        </p:nvSpPr>
        <p:spPr>
          <a:xfrm>
            <a:off x="606028" y="5797748"/>
            <a:ext cx="13418344" cy="493752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23" name="Text 39"/>
          <p:cNvSpPr txBox="1"/>
          <p:nvPr/>
        </p:nvSpPr>
        <p:spPr>
          <a:xfrm>
            <a:off x="777001" y="5907880"/>
            <a:ext cx="129844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9</a:t>
            </a:r>
          </a:p>
        </p:txBody>
      </p:sp>
      <p:sp>
        <p:nvSpPr>
          <p:cNvPr id="324" name="Text 40"/>
          <p:cNvSpPr txBox="1"/>
          <p:nvPr/>
        </p:nvSpPr>
        <p:spPr>
          <a:xfrm>
            <a:off x="2122645" y="5907880"/>
            <a:ext cx="2220160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Mark Report Severity</a:t>
            </a:r>
          </a:p>
        </p:txBody>
      </p:sp>
      <p:sp>
        <p:nvSpPr>
          <p:cNvPr id="325" name="Text 41"/>
          <p:cNvSpPr txBox="1"/>
          <p:nvPr/>
        </p:nvSpPr>
        <p:spPr>
          <a:xfrm>
            <a:off x="8160901" y="5907880"/>
            <a:ext cx="489396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AI-based severity assignment and classification</a:t>
            </a:r>
          </a:p>
        </p:txBody>
      </p:sp>
      <p:sp>
        <p:nvSpPr>
          <p:cNvPr id="326" name="Shape 42"/>
          <p:cNvSpPr/>
          <p:nvPr/>
        </p:nvSpPr>
        <p:spPr>
          <a:xfrm>
            <a:off x="606028" y="6291500"/>
            <a:ext cx="13418344" cy="49375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27" name="Text 43"/>
          <p:cNvSpPr txBox="1"/>
          <p:nvPr/>
        </p:nvSpPr>
        <p:spPr>
          <a:xfrm>
            <a:off x="777001" y="6401632"/>
            <a:ext cx="259686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10</a:t>
            </a:r>
          </a:p>
        </p:txBody>
      </p:sp>
      <p:sp>
        <p:nvSpPr>
          <p:cNvPr id="328" name="Text 44"/>
          <p:cNvSpPr txBox="1"/>
          <p:nvPr/>
        </p:nvSpPr>
        <p:spPr>
          <a:xfrm>
            <a:off x="2122645" y="6401632"/>
            <a:ext cx="2660985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Secure Upload of Reports</a:t>
            </a:r>
          </a:p>
        </p:txBody>
      </p:sp>
      <p:sp>
        <p:nvSpPr>
          <p:cNvPr id="329" name="Text 45"/>
          <p:cNvSpPr txBox="1"/>
          <p:nvPr/>
        </p:nvSpPr>
        <p:spPr>
          <a:xfrm>
            <a:off x="8160901" y="6401632"/>
            <a:ext cx="4313681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Encrypted file uploads for all media types</a:t>
            </a:r>
          </a:p>
        </p:txBody>
      </p:sp>
      <p:sp>
        <p:nvSpPr>
          <p:cNvPr id="330" name="Shape 46"/>
          <p:cNvSpPr/>
          <p:nvPr/>
        </p:nvSpPr>
        <p:spPr>
          <a:xfrm>
            <a:off x="606028" y="6785253"/>
            <a:ext cx="13418344" cy="493752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31" name="Text 47"/>
          <p:cNvSpPr txBox="1"/>
          <p:nvPr/>
        </p:nvSpPr>
        <p:spPr>
          <a:xfrm>
            <a:off x="777001" y="6895386"/>
            <a:ext cx="259686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11</a:t>
            </a:r>
          </a:p>
        </p:txBody>
      </p:sp>
      <p:sp>
        <p:nvSpPr>
          <p:cNvPr id="332" name="Text 48"/>
          <p:cNvSpPr txBox="1"/>
          <p:nvPr/>
        </p:nvSpPr>
        <p:spPr>
          <a:xfrm>
            <a:off x="2122645" y="6895386"/>
            <a:ext cx="1922001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Role-Based Access</a:t>
            </a:r>
          </a:p>
        </p:txBody>
      </p:sp>
      <p:sp>
        <p:nvSpPr>
          <p:cNvPr id="333" name="Text 49"/>
          <p:cNvSpPr txBox="1"/>
          <p:nvPr/>
        </p:nvSpPr>
        <p:spPr>
          <a:xfrm>
            <a:off x="8160901" y="6895386"/>
            <a:ext cx="4062009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Permission differentiation by user type</a:t>
            </a:r>
          </a:p>
        </p:txBody>
      </p:sp>
      <p:sp>
        <p:nvSpPr>
          <p:cNvPr id="334" name="Shape 50"/>
          <p:cNvSpPr/>
          <p:nvPr/>
        </p:nvSpPr>
        <p:spPr>
          <a:xfrm>
            <a:off x="606028" y="7279005"/>
            <a:ext cx="13418344" cy="493752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35" name="Text 51"/>
          <p:cNvSpPr txBox="1"/>
          <p:nvPr/>
        </p:nvSpPr>
        <p:spPr>
          <a:xfrm>
            <a:off x="777001" y="7389138"/>
            <a:ext cx="259686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12</a:t>
            </a:r>
          </a:p>
        </p:txBody>
      </p:sp>
      <p:sp>
        <p:nvSpPr>
          <p:cNvPr id="336" name="Text 52"/>
          <p:cNvSpPr txBox="1"/>
          <p:nvPr/>
        </p:nvSpPr>
        <p:spPr>
          <a:xfrm>
            <a:off x="2122645" y="7389138"/>
            <a:ext cx="241732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Display Error Messages</a:t>
            </a:r>
          </a:p>
        </p:txBody>
      </p:sp>
      <p:sp>
        <p:nvSpPr>
          <p:cNvPr id="337" name="Text 53"/>
          <p:cNvSpPr txBox="1"/>
          <p:nvPr/>
        </p:nvSpPr>
        <p:spPr>
          <a:xfrm>
            <a:off x="8160901" y="7389138"/>
            <a:ext cx="4183838" cy="269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Meaningful validation feedback to users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 0"/>
          <p:cNvSpPr txBox="1"/>
          <p:nvPr/>
        </p:nvSpPr>
        <p:spPr>
          <a:xfrm>
            <a:off x="507562" y="398740"/>
            <a:ext cx="5352427" cy="47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500"/>
              </a:lnSpc>
              <a:defRPr sz="28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4000" b="1" dirty="0"/>
              <a:t>Functional Requirements</a:t>
            </a:r>
          </a:p>
        </p:txBody>
      </p:sp>
      <p:sp>
        <p:nvSpPr>
          <p:cNvPr id="340" name="Text 1"/>
          <p:cNvSpPr txBox="1"/>
          <p:nvPr/>
        </p:nvSpPr>
        <p:spPr>
          <a:xfrm>
            <a:off x="507563" y="1141927"/>
            <a:ext cx="8383705" cy="254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400" dirty="0"/>
              <a:t>SafeMed ADR system SHALL (Must Have) the following capabilities:</a:t>
            </a:r>
          </a:p>
        </p:txBody>
      </p:sp>
      <p:sp>
        <p:nvSpPr>
          <p:cNvPr id="341" name="Shape 2"/>
          <p:cNvSpPr/>
          <p:nvPr/>
        </p:nvSpPr>
        <p:spPr>
          <a:xfrm>
            <a:off x="507563" y="1536977"/>
            <a:ext cx="13615273" cy="6330317"/>
          </a:xfrm>
          <a:prstGeom prst="roundRect">
            <a:avLst>
              <a:gd name="adj" fmla="val 344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42" name="Shape 3"/>
          <p:cNvSpPr/>
          <p:nvPr/>
        </p:nvSpPr>
        <p:spPr>
          <a:xfrm>
            <a:off x="515182" y="1544597"/>
            <a:ext cx="13600035" cy="42100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43" name="Text 4"/>
          <p:cNvSpPr txBox="1"/>
          <p:nvPr/>
        </p:nvSpPr>
        <p:spPr>
          <a:xfrm>
            <a:off x="660321" y="1639133"/>
            <a:ext cx="230832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ID</a:t>
            </a:r>
          </a:p>
        </p:txBody>
      </p:sp>
      <p:sp>
        <p:nvSpPr>
          <p:cNvPr id="344" name="Text 5"/>
          <p:cNvSpPr txBox="1"/>
          <p:nvPr/>
        </p:nvSpPr>
        <p:spPr>
          <a:xfrm>
            <a:off x="2704027" y="1639133"/>
            <a:ext cx="1397819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Requirement</a:t>
            </a:r>
          </a:p>
        </p:txBody>
      </p:sp>
      <p:sp>
        <p:nvSpPr>
          <p:cNvPr id="345" name="Shape 6"/>
          <p:cNvSpPr/>
          <p:nvPr/>
        </p:nvSpPr>
        <p:spPr>
          <a:xfrm>
            <a:off x="515182" y="1965603"/>
            <a:ext cx="13600035" cy="42100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46" name="Text 7"/>
          <p:cNvSpPr txBox="1"/>
          <p:nvPr/>
        </p:nvSpPr>
        <p:spPr>
          <a:xfrm>
            <a:off x="660321" y="2060138"/>
            <a:ext cx="466474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FR-1</a:t>
            </a:r>
          </a:p>
        </p:txBody>
      </p:sp>
      <p:sp>
        <p:nvSpPr>
          <p:cNvPr id="347" name="Text 8"/>
          <p:cNvSpPr txBox="1"/>
          <p:nvPr/>
        </p:nvSpPr>
        <p:spPr>
          <a:xfrm>
            <a:off x="2704027" y="2060138"/>
            <a:ext cx="6363922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Allow patients to submit ADR reports through an online form</a:t>
            </a:r>
          </a:p>
        </p:txBody>
      </p:sp>
      <p:sp>
        <p:nvSpPr>
          <p:cNvPr id="348" name="Shape 9"/>
          <p:cNvSpPr/>
          <p:nvPr/>
        </p:nvSpPr>
        <p:spPr>
          <a:xfrm>
            <a:off x="515182" y="2386607"/>
            <a:ext cx="13600035" cy="421007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49" name="Text 10"/>
          <p:cNvSpPr txBox="1"/>
          <p:nvPr/>
        </p:nvSpPr>
        <p:spPr>
          <a:xfrm>
            <a:off x="660321" y="2481142"/>
            <a:ext cx="466474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FR-2</a:t>
            </a:r>
          </a:p>
        </p:txBody>
      </p:sp>
      <p:sp>
        <p:nvSpPr>
          <p:cNvPr id="350" name="Text 11"/>
          <p:cNvSpPr txBox="1"/>
          <p:nvPr/>
        </p:nvSpPr>
        <p:spPr>
          <a:xfrm>
            <a:off x="2704027" y="2481142"/>
            <a:ext cx="5200142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Validate each submitted report for required fields</a:t>
            </a:r>
          </a:p>
        </p:txBody>
      </p:sp>
      <p:sp>
        <p:nvSpPr>
          <p:cNvPr id="351" name="Shape 12"/>
          <p:cNvSpPr/>
          <p:nvPr/>
        </p:nvSpPr>
        <p:spPr>
          <a:xfrm>
            <a:off x="515182" y="2807612"/>
            <a:ext cx="13600035" cy="42100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52" name="Text 13"/>
          <p:cNvSpPr txBox="1"/>
          <p:nvPr/>
        </p:nvSpPr>
        <p:spPr>
          <a:xfrm>
            <a:off x="660321" y="2902148"/>
            <a:ext cx="466474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FR-3</a:t>
            </a:r>
          </a:p>
        </p:txBody>
      </p:sp>
      <p:sp>
        <p:nvSpPr>
          <p:cNvPr id="353" name="Text 14"/>
          <p:cNvSpPr txBox="1"/>
          <p:nvPr/>
        </p:nvSpPr>
        <p:spPr>
          <a:xfrm>
            <a:off x="2704027" y="2902148"/>
            <a:ext cx="5190523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Store ADR reports securely in encrypted database</a:t>
            </a:r>
          </a:p>
        </p:txBody>
      </p:sp>
      <p:sp>
        <p:nvSpPr>
          <p:cNvPr id="354" name="Shape 15"/>
          <p:cNvSpPr/>
          <p:nvPr/>
        </p:nvSpPr>
        <p:spPr>
          <a:xfrm>
            <a:off x="515182" y="3228618"/>
            <a:ext cx="13600035" cy="42100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55" name="Text 16"/>
          <p:cNvSpPr txBox="1"/>
          <p:nvPr/>
        </p:nvSpPr>
        <p:spPr>
          <a:xfrm>
            <a:off x="660321" y="3323152"/>
            <a:ext cx="466474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FR-4</a:t>
            </a:r>
          </a:p>
        </p:txBody>
      </p:sp>
      <p:sp>
        <p:nvSpPr>
          <p:cNvPr id="356" name="Text 17"/>
          <p:cNvSpPr txBox="1"/>
          <p:nvPr/>
        </p:nvSpPr>
        <p:spPr>
          <a:xfrm>
            <a:off x="2704027" y="3323152"/>
            <a:ext cx="6137899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Allow healthcare staff to view reports through secure login</a:t>
            </a:r>
          </a:p>
        </p:txBody>
      </p:sp>
      <p:sp>
        <p:nvSpPr>
          <p:cNvPr id="357" name="Shape 18"/>
          <p:cNvSpPr/>
          <p:nvPr/>
        </p:nvSpPr>
        <p:spPr>
          <a:xfrm>
            <a:off x="515182" y="3649622"/>
            <a:ext cx="13600035" cy="42100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58" name="Text 19"/>
          <p:cNvSpPr txBox="1"/>
          <p:nvPr/>
        </p:nvSpPr>
        <p:spPr>
          <a:xfrm>
            <a:off x="660321" y="3744157"/>
            <a:ext cx="466474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FR-5</a:t>
            </a:r>
          </a:p>
        </p:txBody>
      </p:sp>
      <p:sp>
        <p:nvSpPr>
          <p:cNvPr id="359" name="Text 20"/>
          <p:cNvSpPr txBox="1"/>
          <p:nvPr/>
        </p:nvSpPr>
        <p:spPr>
          <a:xfrm>
            <a:off x="2704027" y="3744157"/>
            <a:ext cx="5148845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Identify duplicate ADR reports using AI (ChatGPT)</a:t>
            </a:r>
          </a:p>
        </p:txBody>
      </p:sp>
      <p:sp>
        <p:nvSpPr>
          <p:cNvPr id="360" name="Shape 21"/>
          <p:cNvSpPr/>
          <p:nvPr/>
        </p:nvSpPr>
        <p:spPr>
          <a:xfrm>
            <a:off x="515182" y="4070627"/>
            <a:ext cx="13600035" cy="42100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61" name="Text 22"/>
          <p:cNvSpPr txBox="1"/>
          <p:nvPr/>
        </p:nvSpPr>
        <p:spPr>
          <a:xfrm>
            <a:off x="660321" y="4165162"/>
            <a:ext cx="466474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FR-6</a:t>
            </a:r>
          </a:p>
        </p:txBody>
      </p:sp>
      <p:sp>
        <p:nvSpPr>
          <p:cNvPr id="362" name="Text 23"/>
          <p:cNvSpPr txBox="1"/>
          <p:nvPr/>
        </p:nvSpPr>
        <p:spPr>
          <a:xfrm>
            <a:off x="2704027" y="4165162"/>
            <a:ext cx="4574970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Mark reports with AI-assigned severity level</a:t>
            </a:r>
          </a:p>
        </p:txBody>
      </p:sp>
      <p:sp>
        <p:nvSpPr>
          <p:cNvPr id="363" name="Shape 24"/>
          <p:cNvSpPr/>
          <p:nvPr/>
        </p:nvSpPr>
        <p:spPr>
          <a:xfrm>
            <a:off x="515182" y="4491632"/>
            <a:ext cx="13600035" cy="42100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64" name="Text 25"/>
          <p:cNvSpPr txBox="1"/>
          <p:nvPr/>
        </p:nvSpPr>
        <p:spPr>
          <a:xfrm>
            <a:off x="660321" y="4586168"/>
            <a:ext cx="466474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FR-7</a:t>
            </a:r>
          </a:p>
        </p:txBody>
      </p:sp>
      <p:sp>
        <p:nvSpPr>
          <p:cNvPr id="365" name="Text 26"/>
          <p:cNvSpPr txBox="1"/>
          <p:nvPr/>
        </p:nvSpPr>
        <p:spPr>
          <a:xfrm>
            <a:off x="2704027" y="4586168"/>
            <a:ext cx="7317709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Provide secure method for uploading text, images, or voice recordings</a:t>
            </a:r>
          </a:p>
        </p:txBody>
      </p:sp>
      <p:sp>
        <p:nvSpPr>
          <p:cNvPr id="366" name="Shape 27"/>
          <p:cNvSpPr/>
          <p:nvPr/>
        </p:nvSpPr>
        <p:spPr>
          <a:xfrm>
            <a:off x="515182" y="4912638"/>
            <a:ext cx="13600035" cy="42100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67" name="Text 28"/>
          <p:cNvSpPr txBox="1"/>
          <p:nvPr/>
        </p:nvSpPr>
        <p:spPr>
          <a:xfrm>
            <a:off x="660321" y="5007173"/>
            <a:ext cx="466474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FR-8</a:t>
            </a:r>
          </a:p>
        </p:txBody>
      </p:sp>
      <p:sp>
        <p:nvSpPr>
          <p:cNvPr id="368" name="Text 29"/>
          <p:cNvSpPr txBox="1"/>
          <p:nvPr/>
        </p:nvSpPr>
        <p:spPr>
          <a:xfrm>
            <a:off x="2704027" y="5007173"/>
            <a:ext cx="4895571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Restrict unauthorised access to patient reports</a:t>
            </a:r>
          </a:p>
        </p:txBody>
      </p:sp>
      <p:sp>
        <p:nvSpPr>
          <p:cNvPr id="369" name="Shape 30"/>
          <p:cNvSpPr/>
          <p:nvPr/>
        </p:nvSpPr>
        <p:spPr>
          <a:xfrm>
            <a:off x="515182" y="5333643"/>
            <a:ext cx="13600035" cy="42100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70" name="Text 31"/>
          <p:cNvSpPr txBox="1"/>
          <p:nvPr/>
        </p:nvSpPr>
        <p:spPr>
          <a:xfrm>
            <a:off x="660321" y="5428177"/>
            <a:ext cx="466474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FR-9</a:t>
            </a:r>
          </a:p>
        </p:txBody>
      </p:sp>
      <p:sp>
        <p:nvSpPr>
          <p:cNvPr id="371" name="Text 32"/>
          <p:cNvSpPr txBox="1"/>
          <p:nvPr/>
        </p:nvSpPr>
        <p:spPr>
          <a:xfrm>
            <a:off x="2704027" y="5428177"/>
            <a:ext cx="4850687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Track date and time of each report submission</a:t>
            </a:r>
          </a:p>
        </p:txBody>
      </p:sp>
      <p:sp>
        <p:nvSpPr>
          <p:cNvPr id="372" name="Shape 33"/>
          <p:cNvSpPr/>
          <p:nvPr/>
        </p:nvSpPr>
        <p:spPr>
          <a:xfrm>
            <a:off x="515182" y="5754647"/>
            <a:ext cx="13600035" cy="42100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73" name="Text 34"/>
          <p:cNvSpPr txBox="1"/>
          <p:nvPr/>
        </p:nvSpPr>
        <p:spPr>
          <a:xfrm>
            <a:off x="660321" y="5849182"/>
            <a:ext cx="596317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FR-10</a:t>
            </a:r>
          </a:p>
        </p:txBody>
      </p:sp>
      <p:sp>
        <p:nvSpPr>
          <p:cNvPr id="374" name="Text 35"/>
          <p:cNvSpPr txBox="1"/>
          <p:nvPr/>
        </p:nvSpPr>
        <p:spPr>
          <a:xfrm>
            <a:off x="2704027" y="5849182"/>
            <a:ext cx="5770811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NOT store user passwords in plain text (bcrypt hashing)</a:t>
            </a:r>
          </a:p>
        </p:txBody>
      </p:sp>
      <p:sp>
        <p:nvSpPr>
          <p:cNvPr id="375" name="Shape 36"/>
          <p:cNvSpPr/>
          <p:nvPr/>
        </p:nvSpPr>
        <p:spPr>
          <a:xfrm>
            <a:off x="515182" y="6175652"/>
            <a:ext cx="13600035" cy="42100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76" name="Text 37"/>
          <p:cNvSpPr txBox="1"/>
          <p:nvPr/>
        </p:nvSpPr>
        <p:spPr>
          <a:xfrm>
            <a:off x="660321" y="6270187"/>
            <a:ext cx="596317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FR-11</a:t>
            </a:r>
          </a:p>
        </p:txBody>
      </p:sp>
      <p:sp>
        <p:nvSpPr>
          <p:cNvPr id="377" name="Text 38"/>
          <p:cNvSpPr txBox="1"/>
          <p:nvPr/>
        </p:nvSpPr>
        <p:spPr>
          <a:xfrm>
            <a:off x="2704027" y="6270187"/>
            <a:ext cx="6327053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Provide role-based access (patients, doctors, administrators)</a:t>
            </a:r>
          </a:p>
        </p:txBody>
      </p:sp>
      <p:sp>
        <p:nvSpPr>
          <p:cNvPr id="378" name="Shape 39"/>
          <p:cNvSpPr/>
          <p:nvPr/>
        </p:nvSpPr>
        <p:spPr>
          <a:xfrm>
            <a:off x="515182" y="6596657"/>
            <a:ext cx="13600035" cy="42100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79" name="Text 40"/>
          <p:cNvSpPr txBox="1"/>
          <p:nvPr/>
        </p:nvSpPr>
        <p:spPr>
          <a:xfrm>
            <a:off x="660321" y="6691193"/>
            <a:ext cx="596317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FR-12</a:t>
            </a:r>
          </a:p>
        </p:txBody>
      </p:sp>
      <p:sp>
        <p:nvSpPr>
          <p:cNvPr id="380" name="Text 41"/>
          <p:cNvSpPr txBox="1"/>
          <p:nvPr/>
        </p:nvSpPr>
        <p:spPr>
          <a:xfrm>
            <a:off x="2704027" y="6691193"/>
            <a:ext cx="5224187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Provide clear error messages when validation fails</a:t>
            </a:r>
          </a:p>
        </p:txBody>
      </p:sp>
      <p:sp>
        <p:nvSpPr>
          <p:cNvPr id="381" name="Shape 42"/>
          <p:cNvSpPr/>
          <p:nvPr/>
        </p:nvSpPr>
        <p:spPr>
          <a:xfrm>
            <a:off x="515182" y="7017663"/>
            <a:ext cx="13600035" cy="421006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82" name="Text 43"/>
          <p:cNvSpPr txBox="1"/>
          <p:nvPr/>
        </p:nvSpPr>
        <p:spPr>
          <a:xfrm>
            <a:off x="660321" y="7112197"/>
            <a:ext cx="596317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FR-13</a:t>
            </a:r>
          </a:p>
        </p:txBody>
      </p:sp>
      <p:sp>
        <p:nvSpPr>
          <p:cNvPr id="383" name="Text 44"/>
          <p:cNvSpPr txBox="1"/>
          <p:nvPr/>
        </p:nvSpPr>
        <p:spPr>
          <a:xfrm>
            <a:off x="2704027" y="7112197"/>
            <a:ext cx="5661806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Support English language (with multilingual capability)</a:t>
            </a:r>
          </a:p>
        </p:txBody>
      </p:sp>
      <p:sp>
        <p:nvSpPr>
          <p:cNvPr id="384" name="Shape 45"/>
          <p:cNvSpPr/>
          <p:nvPr/>
        </p:nvSpPr>
        <p:spPr>
          <a:xfrm>
            <a:off x="515182" y="7438667"/>
            <a:ext cx="13600035" cy="421006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85" name="Text 46"/>
          <p:cNvSpPr txBox="1"/>
          <p:nvPr/>
        </p:nvSpPr>
        <p:spPr>
          <a:xfrm>
            <a:off x="660321" y="7533202"/>
            <a:ext cx="596317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FR-14</a:t>
            </a:r>
          </a:p>
        </p:txBody>
      </p:sp>
      <p:sp>
        <p:nvSpPr>
          <p:cNvPr id="386" name="Text 47"/>
          <p:cNvSpPr txBox="1"/>
          <p:nvPr/>
        </p:nvSpPr>
        <p:spPr>
          <a:xfrm>
            <a:off x="2704027" y="7533202"/>
            <a:ext cx="4477188" cy="24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800"/>
              </a:lnSpc>
              <a:defRPr sz="11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Be cross-platform (web and mobile clients)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 0"/>
          <p:cNvSpPr txBox="1"/>
          <p:nvPr/>
        </p:nvSpPr>
        <p:spPr>
          <a:xfrm>
            <a:off x="632341" y="496728"/>
            <a:ext cx="919322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35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4000" b="1" dirty="0"/>
              <a:t>Functional Requirements (SHOULD &amp; MAY)</a:t>
            </a:r>
          </a:p>
        </p:txBody>
      </p:sp>
      <p:sp>
        <p:nvSpPr>
          <p:cNvPr id="389" name="Text 1"/>
          <p:cNvSpPr txBox="1"/>
          <p:nvPr/>
        </p:nvSpPr>
        <p:spPr>
          <a:xfrm>
            <a:off x="632340" y="1133474"/>
            <a:ext cx="3634008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400" b="1" dirty="0"/>
              <a:t>System SHOULD (Important)</a:t>
            </a:r>
          </a:p>
        </p:txBody>
      </p:sp>
      <p:sp>
        <p:nvSpPr>
          <p:cNvPr id="390" name="Text 2"/>
          <p:cNvSpPr txBox="1"/>
          <p:nvPr/>
        </p:nvSpPr>
        <p:spPr>
          <a:xfrm>
            <a:off x="632341" y="1743193"/>
            <a:ext cx="7986161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SafeMed ADR system SHOULD (important) include the following capabilities:</a:t>
            </a:r>
          </a:p>
        </p:txBody>
      </p:sp>
      <p:sp>
        <p:nvSpPr>
          <p:cNvPr id="391" name="Shape 3"/>
          <p:cNvSpPr/>
          <p:nvPr/>
        </p:nvSpPr>
        <p:spPr>
          <a:xfrm>
            <a:off x="632341" y="2235398"/>
            <a:ext cx="13365718" cy="3140632"/>
          </a:xfrm>
          <a:prstGeom prst="roundRect">
            <a:avLst>
              <a:gd name="adj" fmla="val 863"/>
            </a:avLst>
          </a:prstGeom>
          <a:ln w="7620">
            <a:solidFill>
              <a:srgbClr val="FFFFFF">
                <a:alpha val="24000"/>
              </a:srgbClr>
            </a:solidFill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92" name="Shape 4"/>
          <p:cNvSpPr/>
          <p:nvPr/>
        </p:nvSpPr>
        <p:spPr>
          <a:xfrm>
            <a:off x="639960" y="2243017"/>
            <a:ext cx="13350480" cy="520899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93" name="Text 5"/>
          <p:cNvSpPr txBox="1"/>
          <p:nvPr/>
        </p:nvSpPr>
        <p:spPr>
          <a:xfrm>
            <a:off x="820697" y="2358985"/>
            <a:ext cx="230832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ID</a:t>
            </a:r>
          </a:p>
        </p:txBody>
      </p:sp>
      <p:sp>
        <p:nvSpPr>
          <p:cNvPr id="394" name="Text 6"/>
          <p:cNvSpPr txBox="1"/>
          <p:nvPr/>
        </p:nvSpPr>
        <p:spPr>
          <a:xfrm>
            <a:off x="2827020" y="2358985"/>
            <a:ext cx="1397819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 b="1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Requirement</a:t>
            </a:r>
          </a:p>
        </p:txBody>
      </p:sp>
      <p:sp>
        <p:nvSpPr>
          <p:cNvPr id="395" name="Shape 7"/>
          <p:cNvSpPr/>
          <p:nvPr/>
        </p:nvSpPr>
        <p:spPr>
          <a:xfrm>
            <a:off x="639960" y="2763916"/>
            <a:ext cx="13350480" cy="520899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96" name="Text 8"/>
          <p:cNvSpPr txBox="1"/>
          <p:nvPr/>
        </p:nvSpPr>
        <p:spPr>
          <a:xfrm>
            <a:off x="820697" y="2879883"/>
            <a:ext cx="58509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FR-S1</a:t>
            </a:r>
          </a:p>
        </p:txBody>
      </p:sp>
      <p:sp>
        <p:nvSpPr>
          <p:cNvPr id="397" name="Text 9"/>
          <p:cNvSpPr txBox="1"/>
          <p:nvPr/>
        </p:nvSpPr>
        <p:spPr>
          <a:xfrm>
            <a:off x="2827020" y="2879883"/>
            <a:ext cx="608820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Allow staff to filter reports by severity, date, or drug name</a:t>
            </a:r>
          </a:p>
        </p:txBody>
      </p:sp>
      <p:sp>
        <p:nvSpPr>
          <p:cNvPr id="398" name="Shape 10"/>
          <p:cNvSpPr/>
          <p:nvPr/>
        </p:nvSpPr>
        <p:spPr>
          <a:xfrm>
            <a:off x="639960" y="3284815"/>
            <a:ext cx="13350480" cy="520899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399" name="Text 11"/>
          <p:cNvSpPr txBox="1"/>
          <p:nvPr/>
        </p:nvSpPr>
        <p:spPr>
          <a:xfrm>
            <a:off x="820697" y="3400781"/>
            <a:ext cx="58509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FR-S2</a:t>
            </a:r>
          </a:p>
        </p:txBody>
      </p:sp>
      <p:sp>
        <p:nvSpPr>
          <p:cNvPr id="400" name="Text 12"/>
          <p:cNvSpPr txBox="1"/>
          <p:nvPr/>
        </p:nvSpPr>
        <p:spPr>
          <a:xfrm>
            <a:off x="2827020" y="3400781"/>
            <a:ext cx="493404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Generate summary statistics for reported ADRs</a:t>
            </a:r>
          </a:p>
        </p:txBody>
      </p:sp>
      <p:sp>
        <p:nvSpPr>
          <p:cNvPr id="401" name="Shape 13"/>
          <p:cNvSpPr/>
          <p:nvPr/>
        </p:nvSpPr>
        <p:spPr>
          <a:xfrm>
            <a:off x="639960" y="3805713"/>
            <a:ext cx="13350480" cy="520899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402" name="Text 14"/>
          <p:cNvSpPr txBox="1"/>
          <p:nvPr/>
        </p:nvSpPr>
        <p:spPr>
          <a:xfrm>
            <a:off x="820697" y="3921681"/>
            <a:ext cx="58509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FR-S3</a:t>
            </a:r>
          </a:p>
        </p:txBody>
      </p:sp>
      <p:sp>
        <p:nvSpPr>
          <p:cNvPr id="403" name="Text 15"/>
          <p:cNvSpPr txBox="1"/>
          <p:nvPr/>
        </p:nvSpPr>
        <p:spPr>
          <a:xfrm>
            <a:off x="2827020" y="3921681"/>
            <a:ext cx="6670096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Notify staff immediately when a new urgent report is submitted</a:t>
            </a:r>
          </a:p>
        </p:txBody>
      </p:sp>
      <p:sp>
        <p:nvSpPr>
          <p:cNvPr id="404" name="Shape 16"/>
          <p:cNvSpPr/>
          <p:nvPr/>
        </p:nvSpPr>
        <p:spPr>
          <a:xfrm>
            <a:off x="639960" y="4326611"/>
            <a:ext cx="13350480" cy="520899"/>
          </a:xfrm>
          <a:prstGeom prst="rect">
            <a:avLst/>
          </a:prstGeom>
          <a:solidFill>
            <a:srgbClr val="FFFFFF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405" name="Text 17"/>
          <p:cNvSpPr txBox="1"/>
          <p:nvPr/>
        </p:nvSpPr>
        <p:spPr>
          <a:xfrm>
            <a:off x="820697" y="4442578"/>
            <a:ext cx="58509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FR-S4</a:t>
            </a:r>
          </a:p>
        </p:txBody>
      </p:sp>
      <p:sp>
        <p:nvSpPr>
          <p:cNvPr id="406" name="Text 18"/>
          <p:cNvSpPr txBox="1"/>
          <p:nvPr/>
        </p:nvSpPr>
        <p:spPr>
          <a:xfrm>
            <a:off x="2827020" y="4442578"/>
            <a:ext cx="620682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Allow patients to check the status of their submitted report</a:t>
            </a:r>
          </a:p>
        </p:txBody>
      </p:sp>
      <p:sp>
        <p:nvSpPr>
          <p:cNvPr id="407" name="Shape 19"/>
          <p:cNvSpPr/>
          <p:nvPr/>
        </p:nvSpPr>
        <p:spPr>
          <a:xfrm>
            <a:off x="639960" y="4847511"/>
            <a:ext cx="13350480" cy="520899"/>
          </a:xfrm>
          <a:prstGeom prst="rect">
            <a:avLst/>
          </a:prstGeom>
          <a:solidFill>
            <a:srgbClr val="000000">
              <a:alpha val="4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408" name="Text 20"/>
          <p:cNvSpPr txBox="1"/>
          <p:nvPr/>
        </p:nvSpPr>
        <p:spPr>
          <a:xfrm>
            <a:off x="820697" y="4963478"/>
            <a:ext cx="58509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FR-S5</a:t>
            </a:r>
          </a:p>
        </p:txBody>
      </p:sp>
      <p:sp>
        <p:nvSpPr>
          <p:cNvPr id="409" name="Text 21"/>
          <p:cNvSpPr txBox="1"/>
          <p:nvPr/>
        </p:nvSpPr>
        <p:spPr>
          <a:xfrm>
            <a:off x="2827020" y="4963478"/>
            <a:ext cx="71878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Provide a printable summary of individual reports for record-keeping</a:t>
            </a:r>
          </a:p>
        </p:txBody>
      </p:sp>
      <p:sp>
        <p:nvSpPr>
          <p:cNvPr id="410" name="Text 22"/>
          <p:cNvSpPr txBox="1"/>
          <p:nvPr/>
        </p:nvSpPr>
        <p:spPr>
          <a:xfrm>
            <a:off x="632340" y="5647014"/>
            <a:ext cx="2952731" cy="317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 b="1" dirty="0"/>
              <a:t>System MAY (Nice-to-Have)</a:t>
            </a:r>
          </a:p>
        </p:txBody>
      </p:sp>
      <p:sp>
        <p:nvSpPr>
          <p:cNvPr id="411" name="Text 23"/>
          <p:cNvSpPr txBox="1"/>
          <p:nvPr/>
        </p:nvSpPr>
        <p:spPr>
          <a:xfrm>
            <a:off x="632341" y="6256733"/>
            <a:ext cx="834683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The SafeMed ADR system MAY (nice-to-have) incorporate these enhancements:</a:t>
            </a:r>
          </a:p>
        </p:txBody>
      </p:sp>
      <p:sp>
        <p:nvSpPr>
          <p:cNvPr id="412" name="Text 24"/>
          <p:cNvSpPr txBox="1"/>
          <p:nvPr/>
        </p:nvSpPr>
        <p:spPr>
          <a:xfrm>
            <a:off x="632341" y="6748939"/>
            <a:ext cx="65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pPr marL="0" indent="0">
              <a:buNone/>
            </a:pPr>
            <a:endParaRPr sz="2000" dirty="0"/>
          </a:p>
        </p:txBody>
      </p:sp>
      <p:sp>
        <p:nvSpPr>
          <p:cNvPr id="413" name="Text 25"/>
          <p:cNvSpPr txBox="1"/>
          <p:nvPr/>
        </p:nvSpPr>
        <p:spPr>
          <a:xfrm>
            <a:off x="632340" y="6855022"/>
            <a:ext cx="496289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lang="en-US" sz="2000" dirty="0"/>
              <a:t>Allow exporting reports in standard formats.</a:t>
            </a:r>
            <a:endParaRPr sz="2000" dirty="0"/>
          </a:p>
        </p:txBody>
      </p:sp>
      <p:sp>
        <p:nvSpPr>
          <p:cNvPr id="414" name="Text 26"/>
          <p:cNvSpPr txBox="1"/>
          <p:nvPr/>
        </p:nvSpPr>
        <p:spPr>
          <a:xfrm>
            <a:off x="632340" y="7207209"/>
            <a:ext cx="575798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200"/>
              </a:lnSpc>
              <a:buSzPct val="100000"/>
              <a:buChar char="•"/>
              <a:defRPr sz="14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lang="en-US" sz="2000" dirty="0"/>
              <a:t>Allow visualization of trends with charts and graphs.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 0"/>
          <p:cNvSpPr txBox="1"/>
          <p:nvPr/>
        </p:nvSpPr>
        <p:spPr>
          <a:xfrm>
            <a:off x="793789" y="1251108"/>
            <a:ext cx="7435901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97B8FF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t>Non-Functional Requirements</a:t>
            </a:r>
          </a:p>
        </p:txBody>
      </p:sp>
      <p:sp>
        <p:nvSpPr>
          <p:cNvPr id="417" name="Text 1"/>
          <p:cNvSpPr txBox="1"/>
          <p:nvPr/>
        </p:nvSpPr>
        <p:spPr>
          <a:xfrm>
            <a:off x="3337954" y="2861548"/>
            <a:ext cx="1354538" cy="32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Performance</a:t>
            </a:r>
          </a:p>
        </p:txBody>
      </p:sp>
      <p:sp>
        <p:nvSpPr>
          <p:cNvPr id="418" name="Text 2"/>
          <p:cNvSpPr txBox="1"/>
          <p:nvPr/>
        </p:nvSpPr>
        <p:spPr>
          <a:xfrm>
            <a:off x="793790" y="3351967"/>
            <a:ext cx="3898702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Validation under 10 seconds; dashboard load under 3 seconds</a:t>
            </a:r>
          </a:p>
        </p:txBody>
      </p:sp>
      <p:pic>
        <p:nvPicPr>
          <p:cNvPr id="419" name="Image 0" descr="Image 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2000" y="2393245"/>
            <a:ext cx="4564976" cy="456497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ext 3"/>
          <p:cNvSpPr txBox="1"/>
          <p:nvPr/>
        </p:nvSpPr>
        <p:spPr>
          <a:xfrm>
            <a:off x="9937790" y="2452807"/>
            <a:ext cx="841577" cy="32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Security</a:t>
            </a:r>
          </a:p>
        </p:txBody>
      </p:sp>
      <p:sp>
        <p:nvSpPr>
          <p:cNvPr id="422" name="Text 4"/>
          <p:cNvSpPr txBox="1"/>
          <p:nvPr/>
        </p:nvSpPr>
        <p:spPr>
          <a:xfrm>
            <a:off x="9937790" y="2943224"/>
            <a:ext cx="3898822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TLS 1.3 in transit, AES-256 at rest; MFA and RBAC enforced</a:t>
            </a:r>
          </a:p>
        </p:txBody>
      </p:sp>
      <p:pic>
        <p:nvPicPr>
          <p:cNvPr id="423" name="Image 2" descr="Imag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2000" y="2393245"/>
            <a:ext cx="4564976" cy="4564975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Text 5"/>
          <p:cNvSpPr txBox="1"/>
          <p:nvPr/>
        </p:nvSpPr>
        <p:spPr>
          <a:xfrm>
            <a:off x="10051256" y="4087772"/>
            <a:ext cx="1024319" cy="32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Reliability</a:t>
            </a:r>
          </a:p>
        </p:txBody>
      </p:sp>
      <p:sp>
        <p:nvSpPr>
          <p:cNvPr id="426" name="Text 6"/>
          <p:cNvSpPr txBox="1"/>
          <p:nvPr/>
        </p:nvSpPr>
        <p:spPr>
          <a:xfrm>
            <a:off x="10051256" y="4578191"/>
            <a:ext cx="3785354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99.5% uptime SLA; automated backups with disaster recovery</a:t>
            </a:r>
          </a:p>
        </p:txBody>
      </p:sp>
      <p:pic>
        <p:nvPicPr>
          <p:cNvPr id="427" name="Image 4" descr="Image 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4563" y="2393245"/>
            <a:ext cx="4564976" cy="4564975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Text 7"/>
          <p:cNvSpPr txBox="1"/>
          <p:nvPr/>
        </p:nvSpPr>
        <p:spPr>
          <a:xfrm>
            <a:off x="9937790" y="5722858"/>
            <a:ext cx="1224694" cy="32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 dirty="0"/>
              <a:t>Compliance</a:t>
            </a:r>
          </a:p>
        </p:txBody>
      </p:sp>
      <p:sp>
        <p:nvSpPr>
          <p:cNvPr id="430" name="Text 8"/>
          <p:cNvSpPr txBox="1"/>
          <p:nvPr/>
        </p:nvSpPr>
        <p:spPr>
          <a:xfrm>
            <a:off x="9937790" y="6213276"/>
            <a:ext cx="3898822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 dirty="0"/>
              <a:t>GDPR and HIPAA certified for patient data protection</a:t>
            </a:r>
          </a:p>
        </p:txBody>
      </p:sp>
      <p:pic>
        <p:nvPicPr>
          <p:cNvPr id="431" name="Image 6" descr="Imag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7424" y="2354615"/>
            <a:ext cx="4564976" cy="4564975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Text 9"/>
          <p:cNvSpPr txBox="1"/>
          <p:nvPr/>
        </p:nvSpPr>
        <p:spPr>
          <a:xfrm>
            <a:off x="3421310" y="5314117"/>
            <a:ext cx="1271181" cy="327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sz="2200">
                <a:solidFill>
                  <a:srgbClr val="E0D6DE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</a:lstStyle>
          <a:p>
            <a:r>
              <a:rPr sz="2000"/>
              <a:t>Accessibility</a:t>
            </a:r>
          </a:p>
        </p:txBody>
      </p:sp>
      <p:sp>
        <p:nvSpPr>
          <p:cNvPr id="434" name="Text 10"/>
          <p:cNvSpPr txBox="1"/>
          <p:nvPr/>
        </p:nvSpPr>
        <p:spPr>
          <a:xfrm>
            <a:off x="793790" y="5804534"/>
            <a:ext cx="3898702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ts val="2800"/>
              </a:lnSpc>
              <a:defRPr sz="1700">
                <a:solidFill>
                  <a:srgbClr val="E0D6DE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</a:lstStyle>
          <a:p>
            <a:r>
              <a:rPr sz="2000"/>
              <a:t>Fully responsive design;  supports 500+ concurrent users</a:t>
            </a:r>
          </a:p>
        </p:txBody>
      </p:sp>
      <p:pic>
        <p:nvPicPr>
          <p:cNvPr id="435" name="Image 8" descr="Image 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0742" y="2338035"/>
            <a:ext cx="4564976" cy="4564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1588</Words>
  <Application>Microsoft Office PowerPoint</Application>
  <PresentationFormat>Custom</PresentationFormat>
  <Paragraphs>319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Ouahidi,Imadeddin</cp:lastModifiedBy>
  <cp:revision>1</cp:revision>
  <dcterms:modified xsi:type="dcterms:W3CDTF">2025-11-30T23:45:04Z</dcterms:modified>
</cp:coreProperties>
</file>